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4" r:id="rId5"/>
  </p:sldMasterIdLst>
  <p:notesMasterIdLst>
    <p:notesMasterId r:id="rId28"/>
  </p:notesMasterIdLst>
  <p:handoutMasterIdLst>
    <p:handoutMasterId r:id="rId29"/>
  </p:handoutMasterIdLst>
  <p:sldIdLst>
    <p:sldId id="538" r:id="rId6"/>
    <p:sldId id="539" r:id="rId7"/>
    <p:sldId id="553" r:id="rId8"/>
    <p:sldId id="546" r:id="rId9"/>
    <p:sldId id="600" r:id="rId10"/>
    <p:sldId id="603" r:id="rId11"/>
    <p:sldId id="604" r:id="rId12"/>
    <p:sldId id="555" r:id="rId13"/>
    <p:sldId id="554" r:id="rId14"/>
    <p:sldId id="578" r:id="rId15"/>
    <p:sldId id="605" r:id="rId16"/>
    <p:sldId id="607" r:id="rId17"/>
    <p:sldId id="504" r:id="rId18"/>
    <p:sldId id="619" r:id="rId19"/>
    <p:sldId id="631" r:id="rId20"/>
    <p:sldId id="561" r:id="rId21"/>
    <p:sldId id="562" r:id="rId22"/>
    <p:sldId id="557" r:id="rId23"/>
    <p:sldId id="641" r:id="rId24"/>
    <p:sldId id="643" r:id="rId25"/>
    <p:sldId id="558" r:id="rId26"/>
    <p:sldId id="559" r:id="rId27"/>
  </p:sldIdLst>
  <p:sldSz cx="12192000" cy="6858000"/>
  <p:notesSz cx="6858000" cy="9144000"/>
  <p:embeddedFontLst>
    <p:embeddedFont>
      <p:font typeface="Bree Rg" panose="02000503000000020004" charset="0"/>
      <p:regular r:id="rId30"/>
      <p:bold r:id="rId31"/>
    </p:embeddedFont>
    <p:embeddedFont>
      <p:font typeface="Bree Th" panose="02000503000000020004" charset="0"/>
      <p:regular r:id="rId32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1FFF12-E1EC-9D40-3EE0-7538B296C082}" name="Nathalie Dierichs" initials="ND" userId="S::nathalie.dierichs@rivm.nl::27f8cffd-1f91-46d9-b4a4-1487d49a566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len" initials="E" lastIdx="2" clrIdx="0">
    <p:extLst>
      <p:ext uri="{19B8F6BF-5375-455C-9EA6-DF929625EA0E}">
        <p15:presenceInfo xmlns:p15="http://schemas.microsoft.com/office/powerpoint/2012/main" userId="S::ellen.hessel@rivm.nl::825ec2d9-6710-4f34-91e3-76f5ad9c698c" providerId="AD"/>
      </p:ext>
    </p:extLst>
  </p:cmAuthor>
  <p:cmAuthor id="2" name="Marcel Meima" initials="MM" lastIdx="5" clrIdx="1">
    <p:extLst>
      <p:ext uri="{19B8F6BF-5375-455C-9EA6-DF929625EA0E}">
        <p15:presenceInfo xmlns:p15="http://schemas.microsoft.com/office/powerpoint/2012/main" userId="S-1-5-21-932686498-1610486119-1155464205-156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9696"/>
    <a:srgbClr val="C0C0C0"/>
    <a:srgbClr val="000000"/>
    <a:srgbClr val="307BBF"/>
    <a:srgbClr val="64358C"/>
    <a:srgbClr val="9A1C57"/>
    <a:srgbClr val="29235C"/>
    <a:srgbClr val="005A6C"/>
    <a:srgbClr val="45A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Stijl, lich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3686" autoAdjust="0"/>
  </p:normalViewPr>
  <p:slideViewPr>
    <p:cSldViewPr snapToGrid="0">
      <p:cViewPr varScale="1">
        <p:scale>
          <a:sx n="114" d="100"/>
          <a:sy n="114" d="100"/>
        </p:scale>
        <p:origin x="504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274BAD61-AFE6-4F66-9125-7EAC6B79F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FF6EB9A-F240-462D-B922-3FC92BAB6A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2052C-E6CD-431D-8CB3-B94B94954D7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0F40010-C007-4777-8B1C-0ABF5EBFA2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AD156B-EDF9-4BA7-B776-458C6F51F6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488B6-E96E-450A-B528-DB16B396D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973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6848C-A71E-4431-B962-F894B7907B68}" type="datetimeFigureOut">
              <a:rPr lang="nl-NL" smtClean="0"/>
              <a:t>31-10-2024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220B4-FA61-47F3-9576-68AEF57104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37821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220B4-FA61-47F3-9576-68AEF571044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66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220B4-FA61-47F3-9576-68AEF571044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861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220B4-FA61-47F3-9576-68AEF571044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9539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220B4-FA61-47F3-9576-68AEF571044B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630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220B4-FA61-47F3-9576-68AEF571044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0353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220B4-FA61-47F3-9576-68AEF571044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02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220B4-FA61-47F3-9576-68AEF571044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945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8BCC0-A5FC-4410-B328-0ED3A71658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4850" y="1465517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8E6BBF5-61C8-4B15-8351-9D33887BE5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850" y="3882066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C00A58-C480-4668-B9F0-096CDB09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FE52-16D0-41B9-BF8A-18C998C45A6C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9968CD2-1C0E-4197-BD6C-F2FE9186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CC3065-0269-430F-97A9-6E45D6AB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 descr="Afbeelding met klok&#10;&#10;Automatisch gegenereerde beschrijving">
            <a:extLst>
              <a:ext uri="{FF2B5EF4-FFF2-40B4-BE49-F238E27FC236}">
                <a16:creationId xmlns:a16="http://schemas.microsoft.com/office/drawing/2014/main" id="{ED975820-7ADD-46AA-AE52-C6F5C3FDAC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-171382"/>
            <a:ext cx="5600701" cy="797229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95A3C61-8674-45FB-A7B6-1C60246812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812"/>
            <a:ext cx="4550717" cy="16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EDF0813-B396-4466-8C48-877951CE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6AFF7-5DB4-4720-A5AC-9ACDCD7513D8}" type="datetime1">
              <a:rPr lang="nl-NL" smtClean="0"/>
              <a:t>31-10-2024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1B3BC7-8A83-4DF6-99D2-D5C0B82F0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DD481-F661-4926-A20C-4BE09E1D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701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34A63-D436-4F3A-A30F-449EA27164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39102"/>
            <a:ext cx="3932237" cy="1480222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E8B1E5-C5A1-4C67-9A00-DEAF1D086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476375"/>
            <a:ext cx="6172200" cy="438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184278-025C-40C5-8CD0-F0C16F39E4A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4042188-1AAF-4ABE-AC46-FF0FC724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C2E6-48D0-473F-A191-502A61778536}" type="datetime1">
              <a:rPr lang="nl-NL" smtClean="0"/>
              <a:t>31-10-2024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A1CB3FB-66F9-4ABD-B7DD-2C51B52F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A27833E-471A-4D8D-B3B2-217F25C8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DC79FCC-05DB-4DF8-813B-E2A5DAC6E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28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DC42B-B5B8-409E-A10D-F988F0030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39103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58AF589-2414-4EEA-AF59-220D1DD72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24000"/>
            <a:ext cx="6172200" cy="4337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63CBBB9-9B60-4296-BDF6-B752874795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62200"/>
            <a:ext cx="3932237" cy="35067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1BAF106-B9B0-4028-9EBC-82F9B416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8F85-CFD4-4C7D-AD6B-8393AE84584D}" type="datetime1">
              <a:rPr lang="nl-NL" smtClean="0"/>
              <a:t>31-10-2024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7F7EF9-02D1-4131-A990-35046E69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26B572-6F29-498C-97BC-C5598C28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6E8A86E-4E0F-4A59-AD66-3975B294F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9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6F4BA-74FD-4E4C-A079-7445FF369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7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F6452EB-017A-48BE-B556-43DE924DE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124075"/>
            <a:ext cx="10515600" cy="405288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46AA47-4227-4BEF-ADBD-44383A78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81EC-A297-46BB-8D59-7B5D308A2052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4F46F5-F950-4374-85F1-51F8CB60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9722933-5C11-4DF4-A939-D19C36E6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 descr="Afbeelding met klok&#10;&#10;Automatisch gegenereerde beschrijving">
            <a:extLst>
              <a:ext uri="{FF2B5EF4-FFF2-40B4-BE49-F238E27FC236}">
                <a16:creationId xmlns:a16="http://schemas.microsoft.com/office/drawing/2014/main" id="{56A3C30C-84C5-449D-9F6B-F3D545074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543" y="330200"/>
            <a:ext cx="5600701" cy="797229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4A39A71-2133-4259-B7E0-8D0FF73E9B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25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E36317F-9E4B-477F-B89D-F5C6B171A453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37B7D4-F577-4C9E-8AB9-65117672D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F12565-76E1-4B4C-81BF-32472610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A150-551A-473C-B3BF-A24CEC397260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454F1A-3EC8-4E15-9672-F0647651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E326BA1-38F9-4C7F-BFEB-44806C2F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E82FDAA-A586-4A67-86CF-B080CC429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00504" y="881846"/>
            <a:ext cx="2773342" cy="1009650"/>
          </a:xfrm>
          <a:prstGeom prst="rect">
            <a:avLst/>
          </a:prstGeom>
        </p:spPr>
      </p:pic>
      <p:pic>
        <p:nvPicPr>
          <p:cNvPr id="8" name="Afbeelding 7" descr="Afbeelding met klok&#10;&#10;Automatisch gegenereerde beschrijving">
            <a:extLst>
              <a:ext uri="{FF2B5EF4-FFF2-40B4-BE49-F238E27FC236}">
                <a16:creationId xmlns:a16="http://schemas.microsoft.com/office/drawing/2014/main" id="{928FB228-4B90-4578-93E0-DA0C45E7A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543" y="330200"/>
            <a:ext cx="5600701" cy="797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64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el/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635000" y="2276475"/>
            <a:ext cx="10923588" cy="39449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486FCC-421D-4BF2-B4E6-E1BBCD471442}" type="datetime1">
              <a:rPr lang="nl-NL" smtClean="0"/>
              <a:t>31-10-2024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446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12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8BCC0-A5FC-4410-B328-0ED3A71658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4850" y="1465517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8E6BBF5-61C8-4B15-8351-9D33887BE5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850" y="3882066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C00A58-C480-4668-B9F0-096CDB09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93052-CF98-487A-9830-B86A35D2F5C4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9968CD2-1C0E-4197-BD6C-F2FE9186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CC3065-0269-430F-97A9-6E45D6AB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95A3C61-8674-45FB-A7B6-1C6024681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812"/>
            <a:ext cx="4550717" cy="1655761"/>
          </a:xfrm>
          <a:prstGeom prst="rect">
            <a:avLst/>
          </a:prstGeom>
        </p:spPr>
      </p:pic>
      <p:pic>
        <p:nvPicPr>
          <p:cNvPr id="10" name="Afbeelding 9" descr="Afbeelding met tekst, klok&#10;&#10;Automatisch gegenereerde beschrijving">
            <a:extLst>
              <a:ext uri="{FF2B5EF4-FFF2-40B4-BE49-F238E27FC236}">
                <a16:creationId xmlns:a16="http://schemas.microsoft.com/office/drawing/2014/main" id="{F506E2AB-513D-44B4-9DB1-9F59C831D8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84" y="-327145"/>
            <a:ext cx="5047716" cy="71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7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28C9E-478A-4BAD-A08F-5E8EEA56F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04068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1B49BC-3D75-4079-842E-F687FA3F2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325"/>
            <a:ext cx="10515600" cy="3957637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8D4059-9ADA-45E4-AEA4-43F7A524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2A87-2DDB-41A1-8D9E-4B026A009897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31AE3F-1400-4316-8CF5-F337DE81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04EBB3-0E8B-441F-82A0-000C86DE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DA7555B-DEA1-43F5-8C8E-B4486C7F6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  <p:pic>
        <p:nvPicPr>
          <p:cNvPr id="9" name="Afbeelding 8" descr="Afbeelding met tekst, klok&#10;&#10;Automatisch gegenereerde beschrijving">
            <a:extLst>
              <a:ext uri="{FF2B5EF4-FFF2-40B4-BE49-F238E27FC236}">
                <a16:creationId xmlns:a16="http://schemas.microsoft.com/office/drawing/2014/main" id="{68284B5A-9A52-44A0-A0CF-2F8B888377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736275"/>
            <a:ext cx="2895599" cy="412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6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8231A-100B-42E7-9313-ADE7F179A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2" y="1603376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79F0C-C76D-4CB6-A4AB-7BD36CA1FB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2" y="453549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479400-1E2A-4F9C-ADEB-9988F91C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FE9F-1213-4ABC-B75F-34D871A27A80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A309C5-684F-451B-B8A3-EC5505EE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88EB02-330F-4FB7-950D-A9F26A07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2362F01-BBD1-4AD8-B70F-77517A60FD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"/>
            <a:ext cx="4559446" cy="1658937"/>
          </a:xfrm>
          <a:prstGeom prst="rect">
            <a:avLst/>
          </a:prstGeom>
        </p:spPr>
      </p:pic>
      <p:pic>
        <p:nvPicPr>
          <p:cNvPr id="9" name="Afbeelding 8" descr="Afbeelding met tekst, klok&#10;&#10;Automatisch gegenereerde beschrijving">
            <a:extLst>
              <a:ext uri="{FF2B5EF4-FFF2-40B4-BE49-F238E27FC236}">
                <a16:creationId xmlns:a16="http://schemas.microsoft.com/office/drawing/2014/main" id="{4EFF8317-81FF-40CE-99F1-E2ACE0F3D1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84" y="-327145"/>
            <a:ext cx="5047716" cy="71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8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28C9E-478A-4BAD-A08F-5E8EEA56F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04068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1B49BC-3D75-4079-842E-F687FA3F2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325"/>
            <a:ext cx="10515600" cy="3957637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8D4059-9ADA-45E4-AEA4-43F7A524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387A-BD5F-42E8-942F-0167F35A9FF9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31AE3F-1400-4316-8CF5-F337DE81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04EBB3-0E8B-441F-82A0-000C86DE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 descr="Afbeelding met klok&#10;&#10;Automatisch gegenereerde beschrijving">
            <a:extLst>
              <a:ext uri="{FF2B5EF4-FFF2-40B4-BE49-F238E27FC236}">
                <a16:creationId xmlns:a16="http://schemas.microsoft.com/office/drawing/2014/main" id="{4DFC951D-9D08-43B0-81CA-B2F551AC7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-171382"/>
            <a:ext cx="5600701" cy="797229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DA7555B-DEA1-43F5-8C8E-B4486C7F6E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8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5C71C-E3C5-4042-8E50-0AB43DBCC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5454"/>
            <a:ext cx="105156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20CAB2-554A-4371-ABE5-8405E748B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5400000">
            <a:off x="855982" y="2053228"/>
            <a:ext cx="4727454" cy="4763027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0B9D008-8C0E-4739-ACEA-B60DB76D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7AE6-011A-476A-BCBB-E85810AB35FB}" type="datetime1">
              <a:rPr lang="nl-NL" smtClean="0"/>
              <a:t>31-10-2024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5661E8B-DE91-4891-B415-ECAB78C1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F1DD0-C9E4-4342-83F9-228D7BCA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E017C3A-2DB6-4642-B17C-94FC8FDB88B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rot="5400000">
            <a:off x="6608564" y="2053229"/>
            <a:ext cx="4727452" cy="4763027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1B24FC5-50D4-41C9-BFE5-47CB78B0C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d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5C71C-E3C5-4042-8E50-0AB43DBCC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5454"/>
            <a:ext cx="105156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20CAB2-554A-4371-ABE5-8405E748B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5400000">
            <a:off x="235404" y="2266488"/>
            <a:ext cx="3948788" cy="3743329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97CC71F-BE82-44CB-9722-A1D3EE8F7D7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rot="5400000">
            <a:off x="4121605" y="2266487"/>
            <a:ext cx="3948788" cy="3743329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79FBE420-AA75-4B0F-B744-B663883AED3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 rot="5400000">
            <a:off x="8007806" y="2266487"/>
            <a:ext cx="3948788" cy="3743329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E18B3C-1F0A-4206-8414-C585669C515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4C78996-2511-4E57-9F03-D4E148A07BEB}" type="datetime1">
              <a:rPr lang="nl-NL" smtClean="0"/>
              <a:t>31-10-2024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7336257C-750F-4644-AED8-E03A113851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8B3C134B-1C6D-4E3A-AF56-A3E057EF8A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97E266-8F4C-4650-A0B8-54863D60CD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3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5C71C-E3C5-4042-8E50-0AB43DBCC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5454"/>
            <a:ext cx="105156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20CAB2-554A-4371-ABE5-8405E748B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101679"/>
            <a:ext cx="5068503" cy="405931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0B9D008-8C0E-4739-ACEA-B60DB76D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AC766-167B-44CF-BA95-84B582A41B54}" type="datetime1">
              <a:rPr lang="nl-NL" smtClean="0"/>
              <a:t>31-10-2024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5661E8B-DE91-4891-B415-ECAB78C1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F1DD0-C9E4-4342-83F9-228D7BCA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F42A779-7593-4A8C-8EAA-0A14D672AB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85297" y="2101679"/>
            <a:ext cx="5068503" cy="405931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A7F02FB-304C-4C31-9441-DB80EE6AA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62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D8975-076F-4021-9973-4C77D0B15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599223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3303B0-4CA5-4B5A-98F3-F380C1D42F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78819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9EAA89F-252E-4274-8F02-C79E27810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02731"/>
            <a:ext cx="5157787" cy="3386932"/>
          </a:xfr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5C1818D-224D-4249-A97C-7F36D81A122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99347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180A735-3D5C-4A4F-B191-B489E881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02731"/>
            <a:ext cx="5183188" cy="3386932"/>
          </a:xfr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26D546E-1060-46B2-AB42-745C1AD5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7F6C-17B6-40A1-B628-19DE1155010F}" type="datetime1">
              <a:rPr lang="nl-NL" smtClean="0"/>
              <a:t>31-10-2024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C639252-0D6E-4D38-8CAE-D4320453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146A479-9985-40D1-84CE-D212B866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943ECB3-B2F6-4C00-887C-2433981998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DD4AA-B2DC-46D4-B72E-01A7E12BF8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9103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2F1946B-5D6C-478D-9A8B-B2598D1F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060-81F1-4A11-B174-18F2730F6D3E}" type="datetime1">
              <a:rPr lang="nl-NL" smtClean="0"/>
              <a:t>31-10-2024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855952D-1270-45D3-BE59-E442001F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31BD5E6-551C-49D6-8A2B-2F7FD315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E60E097-9D23-4C83-B8ED-067F85D99E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13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EDF0813-B396-4466-8C48-877951CE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E54C-45CF-4DE6-B924-A09FAF7549B4}" type="datetime1">
              <a:rPr lang="nl-NL" smtClean="0"/>
              <a:t>31-10-2024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1B3BC7-8A83-4DF6-99D2-D5C0B82F0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DD481-F661-4926-A20C-4BE09E1D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6C8BECD-DA83-4F12-814D-1DC8156D4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06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EDF0813-B396-4466-8C48-877951CE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CA7EB-AA37-4958-8714-87970DD0724C}" type="datetime1">
              <a:rPr lang="nl-NL" smtClean="0"/>
              <a:t>31-10-2024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1B3BC7-8A83-4DF6-99D2-D5C0B82F0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DD481-F661-4926-A20C-4BE09E1D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01717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34A63-D436-4F3A-A30F-449EA27164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39102"/>
            <a:ext cx="3932237" cy="1480222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E8B1E5-C5A1-4C67-9A00-DEAF1D086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476375"/>
            <a:ext cx="6172200" cy="438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184278-025C-40C5-8CD0-F0C16F39E4A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219324"/>
            <a:ext cx="3932237" cy="364966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4042188-1AAF-4ABE-AC46-FF0FC724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D67-9746-45DB-A3E5-9FE4666CCDB6}" type="datetime1">
              <a:rPr lang="nl-NL" smtClean="0"/>
              <a:t>31-10-2024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A1CB3FB-66F9-4ABD-B7DD-2C51B52F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A27833E-471A-4D8D-B3B2-217F25C8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DC79FCC-05DB-4DF8-813B-E2A5DAC6E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776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DC42B-B5B8-409E-A10D-F988F0030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39103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58AF589-2414-4EEA-AF59-220D1DD72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24000"/>
            <a:ext cx="6172200" cy="4337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63CBBB9-9B60-4296-BDF6-B752874795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62200"/>
            <a:ext cx="3932237" cy="35067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1BAF106-B9B0-4028-9EBC-82F9B416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AD96-C65D-467B-8527-0FD7817DD263}" type="datetime1">
              <a:rPr lang="nl-NL" smtClean="0"/>
              <a:t>31-10-2024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7F7EF9-02D1-4131-A990-35046E69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26B572-6F29-498C-97BC-C5598C28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6E8A86E-4E0F-4A59-AD66-3975B294F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32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6F4BA-74FD-4E4C-A079-7445FF369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7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F6452EB-017A-48BE-B556-43DE924DE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124075"/>
            <a:ext cx="10515600" cy="405288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46AA47-4227-4BEF-ADBD-44383A78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82C2-F633-4970-9D52-9BC204E36857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4F46F5-F950-4374-85F1-51F8CB60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9722933-5C11-4DF4-A939-D19C36E6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4A39A71-2133-4259-B7E0-8D0FF73E9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  <p:pic>
        <p:nvPicPr>
          <p:cNvPr id="10" name="Afbeelding 9" descr="Afbeelding met tekst, klok&#10;&#10;Automatisch gegenereerde beschrijving">
            <a:extLst>
              <a:ext uri="{FF2B5EF4-FFF2-40B4-BE49-F238E27FC236}">
                <a16:creationId xmlns:a16="http://schemas.microsoft.com/office/drawing/2014/main" id="{526F6398-F778-4827-9628-42850FBD9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6915" y="1947027"/>
            <a:ext cx="4052887" cy="57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9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8231A-100B-42E7-9313-ADE7F179A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2" y="1603376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79F0C-C76D-4CB6-A4AB-7BD36CA1FB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2" y="453549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479400-1E2A-4F9C-ADEB-9988F91C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B12FA-6F6B-49BB-B729-80229E1D9BFF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A309C5-684F-451B-B8A3-EC5505EE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88EB02-330F-4FB7-950D-A9F26A07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 descr="Afbeelding met klok&#10;&#10;Automatisch gegenereerde beschrijving">
            <a:extLst>
              <a:ext uri="{FF2B5EF4-FFF2-40B4-BE49-F238E27FC236}">
                <a16:creationId xmlns:a16="http://schemas.microsoft.com/office/drawing/2014/main" id="{01482A1E-F18F-47B1-AD15-CBF7C5C15C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-171382"/>
            <a:ext cx="5600701" cy="797229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362F01-BBD1-4AD8-B70F-77517A60FD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"/>
            <a:ext cx="4559446" cy="16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750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E36317F-9E4B-477F-B89D-F5C6B171A453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37B7D4-F577-4C9E-8AB9-65117672D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F12565-76E1-4B4C-81BF-32472610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8518-23D2-4399-9813-DF06E764B977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454F1A-3EC8-4E15-9672-F0647651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E326BA1-38F9-4C7F-BFEB-44806C2F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E82FDAA-A586-4A67-86CF-B080CC429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00504" y="881846"/>
            <a:ext cx="2773342" cy="1009650"/>
          </a:xfrm>
          <a:prstGeom prst="rect">
            <a:avLst/>
          </a:prstGeom>
        </p:spPr>
      </p:pic>
      <p:pic>
        <p:nvPicPr>
          <p:cNvPr id="10" name="Afbeelding 9" descr="Afbeelding met tekst, klok&#10;&#10;Automatisch gegenereerde beschrijving">
            <a:extLst>
              <a:ext uri="{FF2B5EF4-FFF2-40B4-BE49-F238E27FC236}">
                <a16:creationId xmlns:a16="http://schemas.microsoft.com/office/drawing/2014/main" id="{D6800DBF-80ED-497D-9685-C89B25B4EC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6915" y="1947027"/>
            <a:ext cx="4052887" cy="57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5C71C-E3C5-4042-8E50-0AB43DBCC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5454"/>
            <a:ext cx="105156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20CAB2-554A-4371-ABE5-8405E748B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5400000">
            <a:off x="855982" y="2053228"/>
            <a:ext cx="4727454" cy="4763027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0B9D008-8C0E-4739-ACEA-B60DB76D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E646-6DCD-4AF9-9879-FCDC20AA8CDC}" type="datetime1">
              <a:rPr lang="nl-NL" smtClean="0"/>
              <a:t>31-10-2024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5661E8B-DE91-4891-B415-ECAB78C1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F1DD0-C9E4-4342-83F9-228D7BCA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E017C3A-2DB6-4642-B17C-94FC8FDB88B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rot="5400000">
            <a:off x="6608564" y="2053229"/>
            <a:ext cx="4727452" cy="4763027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1B24FC5-50D4-41C9-BFE5-47CB78B0C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2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d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5C71C-E3C5-4042-8E50-0AB43DBCC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5454"/>
            <a:ext cx="105156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20CAB2-554A-4371-ABE5-8405E748B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5400000">
            <a:off x="235404" y="2266488"/>
            <a:ext cx="3948788" cy="3743329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97CC71F-BE82-44CB-9722-A1D3EE8F7D7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rot="5400000">
            <a:off x="4121605" y="2266487"/>
            <a:ext cx="3948788" cy="3743329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79FBE420-AA75-4B0F-B744-B663883AED3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 rot="5400000">
            <a:off x="8007806" y="2266487"/>
            <a:ext cx="3948788" cy="3743329"/>
          </a:xfrm>
          <a:prstGeom prst="hexagon">
            <a:avLst/>
          </a:prstGeom>
          <a:ln>
            <a:solidFill>
              <a:schemeClr val="tx1"/>
            </a:solidFill>
          </a:ln>
        </p:spPr>
        <p:txBody>
          <a:bodyPr vert="vert27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E18B3C-1F0A-4206-8414-C585669C515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F261997-C341-4CC8-A844-4D36AACC7EFB}" type="datetime1">
              <a:rPr lang="nl-NL" smtClean="0"/>
              <a:t>31-10-2024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7336257C-750F-4644-AED8-E03A113851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8B3C134B-1C6D-4E3A-AF56-A3E057EF8A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97E266-8F4C-4650-A0B8-54863D60CD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2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5C71C-E3C5-4042-8E50-0AB43DBCC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45454"/>
            <a:ext cx="105156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20CAB2-554A-4371-ABE5-8405E748B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101679"/>
            <a:ext cx="5068503" cy="405931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0B9D008-8C0E-4739-ACEA-B60DB76D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AF84-C8C3-45F3-87DA-E9C5ED5385AB}" type="datetime1">
              <a:rPr lang="nl-NL" smtClean="0"/>
              <a:t>31-10-2024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5661E8B-DE91-4891-B415-ECAB78C1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7F1DD0-C9E4-4342-83F9-228D7BCA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F42A779-7593-4A8C-8EAA-0A14D672ABA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85297" y="2101679"/>
            <a:ext cx="5068503" cy="405931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A7F02FB-304C-4C31-9441-DB80EE6AA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D8975-076F-4021-9973-4C77D0B15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599223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3303B0-4CA5-4B5A-98F3-F380C1D42F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78819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9EAA89F-252E-4274-8F02-C79E27810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02731"/>
            <a:ext cx="5157787" cy="3386932"/>
          </a:xfr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5C1818D-224D-4249-A97C-7F36D81A122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99347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180A735-3D5C-4A4F-B191-B489E881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02731"/>
            <a:ext cx="5183188" cy="3386932"/>
          </a:xfr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26D546E-1060-46B2-AB42-745C1AD5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5E98-0795-4297-A40B-FB0978DD6215}" type="datetime1">
              <a:rPr lang="nl-NL" smtClean="0"/>
              <a:t>31-10-2024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C639252-0D6E-4D38-8CAE-D4320453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146A479-9985-40D1-84CE-D212B866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943ECB3-B2F6-4C00-887C-2433981998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3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DD4AA-B2DC-46D4-B72E-01A7E12BF8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9103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2F1946B-5D6C-478D-9A8B-B2598D1F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34672-4B29-4645-897A-F16391580CEC}" type="datetime1">
              <a:rPr lang="nl-NL" smtClean="0"/>
              <a:t>31-10-2024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855952D-1270-45D3-BE59-E442001F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31BD5E6-551C-49D6-8A2B-2F7FD315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E60E097-9D23-4C83-B8ED-067F85D99E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9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EDF0813-B396-4466-8C48-877951CE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76E1C-4E4C-48C0-8ADF-19218DE55D23}" type="datetime1">
              <a:rPr lang="nl-NL" smtClean="0"/>
              <a:t>31-10-2024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1B3BC7-8A83-4DF6-99D2-D5C0B82F0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DD481-F661-4926-A20C-4BE09E1D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6C8BECD-DA83-4F12-814D-1DC8156D4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636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5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53ABDD0-7FEF-45B5-AE6F-9CAECA9E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484577-2AAC-47DD-AF04-AD1DCB9A4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9396A9-478A-470E-90D9-E86507168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61536-B31F-4A26-9287-F983C3285835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C54E8C-6A2F-4E23-AA3B-CC6391394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D8B5AB-B968-4291-A824-22A97404C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8755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62" r:id="rId10"/>
    <p:sldLayoutId id="2147483656" r:id="rId11"/>
    <p:sldLayoutId id="2147483657" r:id="rId12"/>
    <p:sldLayoutId id="2147483658" r:id="rId13"/>
    <p:sldLayoutId id="2147483659" r:id="rId14"/>
    <p:sldLayoutId id="2147483680" r:id="rId15"/>
    <p:sldLayoutId id="2147483693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53ABDD0-7FEF-45B5-AE6F-9CAECA9E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484577-2AAC-47DD-AF04-AD1DCB9A4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9396A9-478A-470E-90D9-E86507168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01FE-AF59-4C1A-8BB0-55EAABCA6CBC}" type="datetime1">
              <a:rPr lang="nl-NL" smtClean="0"/>
              <a:t>31-10-2024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C54E8C-6A2F-4E23-AA3B-CC6391394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D8B5AB-B968-4291-A824-22A97404C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BE1B5-1E64-4646-AE79-624C43406AB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634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95405" y="431372"/>
            <a:ext cx="6400800" cy="642662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0622" y="-150019"/>
            <a:ext cx="10515600" cy="1325563"/>
          </a:xfrm>
        </p:spPr>
        <p:txBody>
          <a:bodyPr/>
          <a:lstStyle/>
          <a:p>
            <a:r>
              <a:rPr lang="nl-NL" dirty="0"/>
              <a:t>Adverse </a:t>
            </a:r>
            <a:r>
              <a:rPr lang="nl-NL" dirty="0" err="1"/>
              <a:t>Outcome</a:t>
            </a:r>
            <a:r>
              <a:rPr lang="nl-NL" dirty="0"/>
              <a:t> </a:t>
            </a:r>
            <a:r>
              <a:rPr lang="nl-NL" dirty="0" err="1"/>
              <a:t>Pathway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9"/>
          <a:stretch/>
        </p:blipFill>
        <p:spPr>
          <a:xfrm>
            <a:off x="1043086" y="794349"/>
            <a:ext cx="9304638" cy="5941821"/>
          </a:xfrm>
        </p:spPr>
      </p:pic>
      <p:sp>
        <p:nvSpPr>
          <p:cNvPr id="3" name="TextBox 2"/>
          <p:cNvSpPr txBox="1"/>
          <p:nvPr/>
        </p:nvSpPr>
        <p:spPr>
          <a:xfrm>
            <a:off x="10490662" y="6427113"/>
            <a:ext cx="1701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Dierichs et al. Manuscript </a:t>
            </a:r>
            <a:r>
              <a:rPr lang="nl-NL" sz="1100" dirty="0" err="1"/>
              <a:t>submitted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0433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Deiodinase</a:t>
            </a:r>
            <a:r>
              <a:rPr lang="nl-NL" dirty="0"/>
              <a:t> assay (in vitro)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67" y="2489316"/>
            <a:ext cx="9648825" cy="3009900"/>
          </a:xfrm>
          <a:prstGeom prst="rect">
            <a:avLst/>
          </a:prstGeom>
        </p:spPr>
      </p:pic>
      <p:pic>
        <p:nvPicPr>
          <p:cNvPr id="5" name="Graphic 4" descr="Radioactive with solid fill">
            <a:extLst>
              <a:ext uri="{FF2B5EF4-FFF2-40B4-BE49-F238E27FC236}">
                <a16:creationId xmlns:a16="http://schemas.microsoft.com/office/drawing/2014/main" id="{BB406995-A8C9-4D8B-AF3A-92BD7912498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1342" y="3203168"/>
            <a:ext cx="304803" cy="3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3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7942" y="934835"/>
            <a:ext cx="31754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D3 </a:t>
            </a:r>
            <a:r>
              <a:rPr lang="nl-NL" sz="3600" dirty="0" err="1"/>
              <a:t>inhibition</a:t>
            </a:r>
            <a:br>
              <a:rPr lang="nl-NL" sz="3600" dirty="0"/>
            </a:br>
            <a:r>
              <a:rPr lang="nl-NL" sz="3600" dirty="0"/>
              <a:t>MO3.13 </a:t>
            </a:r>
          </a:p>
          <a:p>
            <a:endParaRPr lang="nl-NL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8381" y="6481248"/>
            <a:ext cx="2768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N=2-3 (</a:t>
            </a:r>
            <a:r>
              <a:rPr lang="nl-NL" sz="1200" dirty="0" err="1"/>
              <a:t>Mean</a:t>
            </a:r>
            <a:r>
              <a:rPr lang="nl-NL" sz="1200" dirty="0"/>
              <a:t> ± SEM)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08" y="2250"/>
            <a:ext cx="8659091" cy="6952741"/>
          </a:xfrm>
        </p:spPr>
      </p:pic>
    </p:spTree>
    <p:extLst>
      <p:ext uri="{BB962C8B-B14F-4D97-AF65-F5344CB8AC3E}">
        <p14:creationId xmlns:p14="http://schemas.microsoft.com/office/powerpoint/2010/main" val="47871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7942" y="934835"/>
            <a:ext cx="31754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D3 </a:t>
            </a:r>
            <a:r>
              <a:rPr lang="nl-NL" sz="3600" dirty="0" err="1"/>
              <a:t>inhibition</a:t>
            </a:r>
            <a:br>
              <a:rPr lang="nl-NL" sz="3600" dirty="0"/>
            </a:br>
            <a:r>
              <a:rPr lang="nl-NL" sz="3600" dirty="0"/>
              <a:t>SKNAS </a:t>
            </a:r>
          </a:p>
          <a:p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8381" y="6481248"/>
            <a:ext cx="2768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N=2-3 (</a:t>
            </a:r>
            <a:r>
              <a:rPr lang="nl-NL" sz="1200" dirty="0" err="1"/>
              <a:t>Mean</a:t>
            </a:r>
            <a:r>
              <a:rPr lang="nl-NL" sz="1200" dirty="0"/>
              <a:t> ± SEM)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25" y="58270"/>
            <a:ext cx="8666375" cy="6916108"/>
          </a:xfrm>
        </p:spPr>
      </p:pic>
    </p:spTree>
    <p:extLst>
      <p:ext uri="{BB962C8B-B14F-4D97-AF65-F5344CB8AC3E}">
        <p14:creationId xmlns:p14="http://schemas.microsoft.com/office/powerpoint/2010/main" val="225532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EAE-0CC1-43C6-BD9A-BED574B5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Metabolism assay (intact cells)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EA5BB-E883-4F15-B60B-65769318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C2B24-82F2-48A3-8164-407E3C4C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5896"/>
            <a:ext cx="9842281" cy="2910503"/>
          </a:xfrm>
          <a:prstGeom prst="rect">
            <a:avLst/>
          </a:prstGeom>
        </p:spPr>
      </p:pic>
      <p:pic>
        <p:nvPicPr>
          <p:cNvPr id="5" name="Graphic 4" descr="Radioactive with solid fill">
            <a:extLst>
              <a:ext uri="{FF2B5EF4-FFF2-40B4-BE49-F238E27FC236}">
                <a16:creationId xmlns:a16="http://schemas.microsoft.com/office/drawing/2014/main" id="{BB406995-A8C9-4D8B-AF3A-92BD7912498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6967" y="2993618"/>
            <a:ext cx="304803" cy="3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941127" y="235527"/>
            <a:ext cx="5250873" cy="661693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45" y="870569"/>
            <a:ext cx="10515600" cy="1325563"/>
          </a:xfrm>
        </p:spPr>
        <p:txBody>
          <a:bodyPr/>
          <a:lstStyle/>
          <a:p>
            <a:r>
              <a:rPr lang="nl-NL" dirty="0"/>
              <a:t>Metabolisme</a:t>
            </a:r>
            <a:br>
              <a:rPr lang="nl-NL" dirty="0"/>
            </a:br>
            <a:r>
              <a:rPr lang="nl-NL" dirty="0"/>
              <a:t>MO3.13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36574"/>
            <a:ext cx="2834640" cy="3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FFFFFF"/>
                </a:solidFill>
              </a:rPr>
              <a:t>Samples genereren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68691" y="6536574"/>
            <a:ext cx="2923309" cy="321426"/>
          </a:xfrm>
          <a:prstGeom prst="rect">
            <a:avLst/>
          </a:prstGeom>
          <a:solidFill>
            <a:srgbClr val="29235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Feedback en insturen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57455" y="6536574"/>
            <a:ext cx="3311236" cy="321426"/>
          </a:xfrm>
          <a:prstGeom prst="rect">
            <a:avLst/>
          </a:prstGeom>
          <a:solidFill>
            <a:srgbClr val="29235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Manuscript schrijven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34639" y="6536574"/>
            <a:ext cx="3122815" cy="3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FFFFFF"/>
                </a:solidFill>
              </a:rPr>
              <a:t>Data analyse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2776447" y="6536574"/>
            <a:ext cx="141318" cy="31588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9198032" y="6536574"/>
            <a:ext cx="141318" cy="31588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904805" y="6536574"/>
            <a:ext cx="141318" cy="31588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93" y="0"/>
            <a:ext cx="8832272" cy="65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0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941127" y="235527"/>
            <a:ext cx="5250873" cy="661693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45" y="870569"/>
            <a:ext cx="10515600" cy="1325563"/>
          </a:xfrm>
        </p:spPr>
        <p:txBody>
          <a:bodyPr/>
          <a:lstStyle/>
          <a:p>
            <a:r>
              <a:rPr lang="nl-NL" dirty="0"/>
              <a:t>Metabolisme</a:t>
            </a:r>
            <a:br>
              <a:rPr lang="nl-NL" dirty="0"/>
            </a:br>
            <a:r>
              <a:rPr lang="nl-NL" dirty="0"/>
              <a:t>SKNAS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36574"/>
            <a:ext cx="2834640" cy="3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FFFFFF"/>
                </a:solidFill>
              </a:rPr>
              <a:t>Samples genereren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68691" y="6536574"/>
            <a:ext cx="2923309" cy="321426"/>
          </a:xfrm>
          <a:prstGeom prst="rect">
            <a:avLst/>
          </a:prstGeom>
          <a:solidFill>
            <a:srgbClr val="29235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Feedback en insturen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57455" y="6536574"/>
            <a:ext cx="3311236" cy="321426"/>
          </a:xfrm>
          <a:prstGeom prst="rect">
            <a:avLst/>
          </a:prstGeom>
          <a:solidFill>
            <a:srgbClr val="29235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Manuscript schrijven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34639" y="6536574"/>
            <a:ext cx="3122815" cy="321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FFFFFF"/>
                </a:solidFill>
              </a:rPr>
              <a:t>Data analyse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2776447" y="6536574"/>
            <a:ext cx="141318" cy="31588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9198032" y="6536574"/>
            <a:ext cx="141318" cy="31588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904805" y="6536574"/>
            <a:ext cx="141318" cy="31588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0"/>
            <a:ext cx="8799021" cy="64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22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70411" y="0"/>
            <a:ext cx="5467004" cy="7135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63233"/>
            <a:ext cx="10515600" cy="1325563"/>
          </a:xfrm>
        </p:spPr>
        <p:txBody>
          <a:bodyPr/>
          <a:lstStyle/>
          <a:p>
            <a:r>
              <a:rPr lang="nl-NL" dirty="0" err="1"/>
              <a:t>Whole-cell</a:t>
            </a:r>
            <a:r>
              <a:rPr lang="nl-NL" dirty="0"/>
              <a:t> </a:t>
            </a:r>
            <a:r>
              <a:rPr lang="nl-NL" dirty="0" err="1"/>
              <a:t>metabolism</a:t>
            </a:r>
            <a:r>
              <a:rPr lang="nl-NL" dirty="0"/>
              <a:t> assay: </a:t>
            </a:r>
            <a:r>
              <a:rPr lang="nl-NL" dirty="0" err="1"/>
              <a:t>oligodendrocyte</a:t>
            </a:r>
            <a:r>
              <a:rPr lang="nl-NL" dirty="0"/>
              <a:t> </a:t>
            </a:r>
            <a:r>
              <a:rPr lang="nl-NL" dirty="0" err="1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86" y="2227514"/>
            <a:ext cx="5008055" cy="409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t="-173" r="44582" b="173"/>
          <a:stretch/>
        </p:blipFill>
        <p:spPr>
          <a:xfrm>
            <a:off x="1435080" y="2525244"/>
            <a:ext cx="2378755" cy="37473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69016" y="3587928"/>
            <a:ext cx="1168020" cy="23451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8829086">
            <a:off x="1968842" y="5724578"/>
            <a:ext cx="1014394" cy="72171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180299" y="4080094"/>
            <a:ext cx="1067550" cy="44413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72400" y="2396307"/>
            <a:ext cx="2029670" cy="41797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9084087">
            <a:off x="6360256" y="5699940"/>
            <a:ext cx="1122361" cy="7294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398566">
            <a:off x="9022618" y="3469832"/>
            <a:ext cx="1122361" cy="7294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Rijksinstituut voor Volksgezondheid en Milieu (RIVM) | Wie TPI vormen |  Transitie Proefdiervrije Innovatie">
            <a:extLst>
              <a:ext uri="{FF2B5EF4-FFF2-40B4-BE49-F238E27FC236}">
                <a16:creationId xmlns:a16="http://schemas.microsoft.com/office/drawing/2014/main" id="{DB106AC6-42B1-4FE1-922B-7DE4777F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71" y="-195684"/>
            <a:ext cx="3008457" cy="13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Erasmus MC Logo Vector (.EPS) Free Download">
            <a:extLst>
              <a:ext uri="{FF2B5EF4-FFF2-40B4-BE49-F238E27FC236}">
                <a16:creationId xmlns:a16="http://schemas.microsoft.com/office/drawing/2014/main" id="{99D8B823-73C2-4F60-97E5-BAAE6DFE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24" y="67117"/>
            <a:ext cx="2106830" cy="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2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70411" y="0"/>
            <a:ext cx="5467004" cy="7135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t="-173" r="44582" b="173"/>
          <a:stretch/>
        </p:blipFill>
        <p:spPr>
          <a:xfrm>
            <a:off x="1435080" y="2525244"/>
            <a:ext cx="2378755" cy="37473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34788" y="3567875"/>
            <a:ext cx="1053335" cy="23451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8829086">
            <a:off x="2427591" y="5731951"/>
            <a:ext cx="1014394" cy="72171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180299" y="4080094"/>
            <a:ext cx="1067550" cy="44413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9084087">
            <a:off x="6360256" y="5699940"/>
            <a:ext cx="1122361" cy="7294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398566">
            <a:off x="9022618" y="3469832"/>
            <a:ext cx="1122361" cy="7294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36" y="2151792"/>
            <a:ext cx="4924717" cy="415952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1398566">
            <a:off x="9037302" y="3447671"/>
            <a:ext cx="1122361" cy="7294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38199" y="863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Whole-cell metabolism assay: oligodendrocyte example</a:t>
            </a:r>
            <a:endParaRPr lang="en-US" dirty="0"/>
          </a:p>
        </p:txBody>
      </p:sp>
      <p:pic>
        <p:nvPicPr>
          <p:cNvPr id="18" name="Picture 2" descr="Rijksinstituut voor Volksgezondheid en Milieu (RIVM) | Wie TPI vormen |  Transitie Proefdiervrije Innovatie">
            <a:extLst>
              <a:ext uri="{FF2B5EF4-FFF2-40B4-BE49-F238E27FC236}">
                <a16:creationId xmlns:a16="http://schemas.microsoft.com/office/drawing/2014/main" id="{DB106AC6-42B1-4FE1-922B-7DE4777F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71" y="-195684"/>
            <a:ext cx="3008457" cy="13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Erasmus MC Logo Vector (.EPS) Free Download">
            <a:extLst>
              <a:ext uri="{FF2B5EF4-FFF2-40B4-BE49-F238E27FC236}">
                <a16:creationId xmlns:a16="http://schemas.microsoft.com/office/drawing/2014/main" id="{99D8B823-73C2-4F60-97E5-BAAE6DFE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24" y="67117"/>
            <a:ext cx="2106830" cy="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7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23038" r="77176" b="61960"/>
          <a:stretch/>
        </p:blipFill>
        <p:spPr>
          <a:xfrm rot="16200000">
            <a:off x="266366" y="2541970"/>
            <a:ext cx="1256569" cy="8367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724996" y="-15894"/>
            <a:ext cx="5467004" cy="7135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F8113-B957-41A4-8E5D-E94D0F4A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TH in target cells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942300" y="579475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TH 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3171" y="578999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Deiodination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09171" y="578999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Receptor </a:t>
            </a:r>
            <a:r>
              <a:rPr lang="nl-NL" dirty="0" err="1"/>
              <a:t>activation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2" y="2735901"/>
            <a:ext cx="7034340" cy="3028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t="38649" r="77176" b="47141"/>
          <a:stretch/>
        </p:blipFill>
        <p:spPr>
          <a:xfrm rot="16200000">
            <a:off x="173884" y="3831731"/>
            <a:ext cx="1399379" cy="8367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t="53809" r="80659" b="33477"/>
          <a:stretch/>
        </p:blipFill>
        <p:spPr>
          <a:xfrm rot="16200000">
            <a:off x="199611" y="5052472"/>
            <a:ext cx="1125631" cy="957985"/>
          </a:xfrm>
          <a:prstGeom prst="rect">
            <a:avLst/>
          </a:prstGeom>
        </p:spPr>
      </p:pic>
      <p:sp>
        <p:nvSpPr>
          <p:cNvPr id="22" name="Right Brace 21"/>
          <p:cNvSpPr/>
          <p:nvPr/>
        </p:nvSpPr>
        <p:spPr>
          <a:xfrm>
            <a:off x="3445747" y="2735901"/>
            <a:ext cx="926193" cy="3054093"/>
          </a:xfrm>
          <a:prstGeom prst="rightBrace">
            <a:avLst>
              <a:gd name="adj1" fmla="val 41140"/>
              <a:gd name="adj2" fmla="val 50226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92" y="2821228"/>
            <a:ext cx="268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>
                <a:solidFill>
                  <a:schemeClr val="bg1"/>
                </a:solidFill>
                <a:latin typeface="+mj-lt"/>
              </a:rPr>
              <a:t>Astrocytes</a:t>
            </a:r>
            <a:r>
              <a:rPr lang="nl-NL" sz="28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8780" y="4007592"/>
            <a:ext cx="320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bg1"/>
                </a:solidFill>
                <a:latin typeface="+mj-lt"/>
              </a:rPr>
              <a:t>Neurons</a:t>
            </a:r>
            <a:r>
              <a:rPr lang="nl-NL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nl-NL" sz="2800" b="1" dirty="0">
                <a:solidFill>
                  <a:sysClr val="windowText" lastClr="000000"/>
                </a:solidFill>
                <a:latin typeface="+mj-lt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1730" y="5274369"/>
            <a:ext cx="3683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>
                <a:solidFill>
                  <a:schemeClr val="bg1"/>
                </a:solidFill>
                <a:latin typeface="+mj-lt"/>
              </a:rPr>
              <a:t>Oligodendrocytes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895807" y="1816227"/>
            <a:ext cx="10515600" cy="6834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/>
              <a:t>Aim</a:t>
            </a:r>
            <a:r>
              <a:rPr lang="nl-NL" dirty="0"/>
              <a:t>: development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i="1" dirty="0"/>
              <a:t>in vitro </a:t>
            </a:r>
            <a:r>
              <a:rPr lang="nl-NL" dirty="0"/>
              <a:t> </a:t>
            </a:r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battery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thyroid</a:t>
            </a:r>
            <a:r>
              <a:rPr lang="nl-NL" dirty="0"/>
              <a:t> </a:t>
            </a:r>
            <a:r>
              <a:rPr lang="nl-NL" dirty="0" err="1"/>
              <a:t>hormone</a:t>
            </a:r>
            <a:r>
              <a:rPr lang="nl-NL" dirty="0"/>
              <a:t> </a:t>
            </a:r>
            <a:r>
              <a:rPr lang="nl-NL" dirty="0" err="1"/>
              <a:t>mediated</a:t>
            </a:r>
            <a:r>
              <a:rPr lang="nl-NL" dirty="0"/>
              <a:t> </a:t>
            </a:r>
            <a:r>
              <a:rPr lang="nl-NL" dirty="0" err="1"/>
              <a:t>developmental</a:t>
            </a:r>
            <a:r>
              <a:rPr lang="nl-NL" dirty="0"/>
              <a:t> </a:t>
            </a:r>
            <a:r>
              <a:rPr lang="nl-NL" dirty="0" err="1"/>
              <a:t>neurotoxicity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2" name="Oval 1"/>
          <p:cNvSpPr/>
          <p:nvPr/>
        </p:nvSpPr>
        <p:spPr>
          <a:xfrm>
            <a:off x="9143701" y="3116851"/>
            <a:ext cx="2344488" cy="2249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Rijksinstituut voor Volksgezondheid en Milieu (RIVM) | Wie TPI vormen |  Transitie Proefdiervrije Innovatie">
            <a:extLst>
              <a:ext uri="{FF2B5EF4-FFF2-40B4-BE49-F238E27FC236}">
                <a16:creationId xmlns:a16="http://schemas.microsoft.com/office/drawing/2014/main" id="{DB106AC6-42B1-4FE1-922B-7DE4777F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71" y="-195684"/>
            <a:ext cx="3008457" cy="13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Erasmus MC Logo Vector (.EPS) Free Download">
            <a:extLst>
              <a:ext uri="{FF2B5EF4-FFF2-40B4-BE49-F238E27FC236}">
                <a16:creationId xmlns:a16="http://schemas.microsoft.com/office/drawing/2014/main" id="{99D8B823-73C2-4F60-97E5-BAAE6DFE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24" y="67117"/>
            <a:ext cx="2106830" cy="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7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0B4B-EE99-A2B9-AED4-BD1E98BD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Receptor activation: KLF9 expression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7226C-5CF6-F0D4-AE59-4F3C0D15B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exposure with and without T3</a:t>
            </a:r>
          </a:p>
          <a:p>
            <a:r>
              <a:rPr lang="en-US" dirty="0"/>
              <a:t> NH3: synthetic thyroid hormone </a:t>
            </a:r>
          </a:p>
          <a:p>
            <a:pPr marL="0" indent="0">
              <a:buNone/>
            </a:pPr>
            <a:r>
              <a:rPr lang="en-US" dirty="0"/>
              <a:t>receptor antagonist</a:t>
            </a:r>
          </a:p>
          <a:p>
            <a:endParaRPr lang="nl-NL" dirty="0"/>
          </a:p>
          <a:p>
            <a:r>
              <a:rPr lang="nl-NL" dirty="0"/>
              <a:t>TBPPA: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agonistic</a:t>
            </a:r>
            <a:r>
              <a:rPr lang="nl-NL" dirty="0"/>
              <a:t> effect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5A554-586C-8920-E36B-D211E92F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330" y="2618938"/>
            <a:ext cx="4609234" cy="4239062"/>
          </a:xfrm>
          <a:prstGeom prst="rect">
            <a:avLst/>
          </a:prstGeom>
        </p:spPr>
      </p:pic>
      <p:pic>
        <p:nvPicPr>
          <p:cNvPr id="1026" name="Picture 2" descr="Max Tio - Research technician - Erasmus MC | LinkedIn">
            <a:extLst>
              <a:ext uri="{FF2B5EF4-FFF2-40B4-BE49-F238E27FC236}">
                <a16:creationId xmlns:a16="http://schemas.microsoft.com/office/drawing/2014/main" id="{FD3B1EC5-10F4-60AA-CB55-DE58AE3C2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531" y="-2361"/>
            <a:ext cx="1433469" cy="143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5ED4A-1175-5862-73B0-1EA679B6F809}"/>
              </a:ext>
            </a:extLst>
          </p:cNvPr>
          <p:cNvSpPr txBox="1"/>
          <p:nvPr/>
        </p:nvSpPr>
        <p:spPr>
          <a:xfrm>
            <a:off x="9375553" y="6622714"/>
            <a:ext cx="304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N=3 (</a:t>
            </a:r>
            <a:r>
              <a:rPr lang="nl-NL" sz="1200" dirty="0" err="1"/>
              <a:t>Mean</a:t>
            </a:r>
            <a:r>
              <a:rPr lang="nl-NL" sz="1200" dirty="0"/>
              <a:t> ± SEM of </a:t>
            </a:r>
            <a:r>
              <a:rPr lang="nl-NL" sz="1200" dirty="0" err="1"/>
              <a:t>biological</a:t>
            </a:r>
            <a:r>
              <a:rPr lang="nl-NL" sz="1200" dirty="0"/>
              <a:t>  </a:t>
            </a:r>
            <a:r>
              <a:rPr lang="nl-NL" sz="1200" dirty="0" err="1"/>
              <a:t>replicates</a:t>
            </a:r>
            <a:r>
              <a:rPr lang="nl-NL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637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Development of </a:t>
            </a:r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battery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nl-NL" dirty="0">
                <a:solidFill>
                  <a:srgbClr val="969696"/>
                </a:solidFill>
              </a:rPr>
              <a:t>Select </a:t>
            </a:r>
            <a:r>
              <a:rPr lang="nl-NL" dirty="0" err="1">
                <a:solidFill>
                  <a:srgbClr val="969696"/>
                </a:solidFill>
              </a:rPr>
              <a:t>cell</a:t>
            </a:r>
            <a:r>
              <a:rPr lang="nl-NL" dirty="0">
                <a:solidFill>
                  <a:srgbClr val="969696"/>
                </a:solidFill>
              </a:rPr>
              <a:t> </a:t>
            </a:r>
            <a:r>
              <a:rPr lang="nl-NL" dirty="0" err="1">
                <a:solidFill>
                  <a:srgbClr val="969696"/>
                </a:solidFill>
              </a:rPr>
              <a:t>models</a:t>
            </a:r>
            <a:r>
              <a:rPr lang="nl-NL" dirty="0">
                <a:solidFill>
                  <a:srgbClr val="969696"/>
                </a:solidFill>
              </a:rPr>
              <a:t> </a:t>
            </a:r>
            <a:r>
              <a:rPr lang="nl-NL" dirty="0" err="1">
                <a:solidFill>
                  <a:srgbClr val="969696"/>
                </a:solidFill>
              </a:rPr>
              <a:t>representing</a:t>
            </a:r>
            <a:r>
              <a:rPr lang="nl-NL" dirty="0">
                <a:solidFill>
                  <a:srgbClr val="969696"/>
                </a:solidFill>
              </a:rPr>
              <a:t> different </a:t>
            </a:r>
            <a:r>
              <a:rPr lang="nl-NL" dirty="0" err="1">
                <a:solidFill>
                  <a:srgbClr val="969696"/>
                </a:solidFill>
              </a:rPr>
              <a:t>cell</a:t>
            </a:r>
            <a:r>
              <a:rPr lang="nl-NL" dirty="0">
                <a:solidFill>
                  <a:srgbClr val="969696"/>
                </a:solidFill>
              </a:rPr>
              <a:t> types</a:t>
            </a:r>
          </a:p>
          <a:p>
            <a:pPr marL="514350" indent="-514350">
              <a:buAutoNum type="arabicPeriod"/>
            </a:pPr>
            <a:r>
              <a:rPr lang="nl-NL" dirty="0" err="1"/>
              <a:t>Validating</a:t>
            </a:r>
            <a:r>
              <a:rPr lang="nl-NL" dirty="0"/>
              <a:t> </a:t>
            </a:r>
            <a:r>
              <a:rPr lang="nl-NL" dirty="0" err="1"/>
              <a:t>cell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marL="971550" lvl="1" indent="-514350">
              <a:buAutoNum type="arabicPeriod"/>
            </a:pPr>
            <a:r>
              <a:rPr lang="nl-NL" dirty="0" err="1"/>
              <a:t>Characterise</a:t>
            </a:r>
            <a:r>
              <a:rPr lang="nl-NL" dirty="0"/>
              <a:t>: </a:t>
            </a:r>
            <a:r>
              <a:rPr lang="nl-NL" dirty="0" err="1"/>
              <a:t>uptake</a:t>
            </a:r>
            <a:r>
              <a:rPr lang="nl-NL" dirty="0"/>
              <a:t>, </a:t>
            </a:r>
            <a:r>
              <a:rPr lang="nl-NL" dirty="0" err="1"/>
              <a:t>deiodinases</a:t>
            </a:r>
            <a:r>
              <a:rPr lang="nl-NL" dirty="0"/>
              <a:t>, TH receptor </a:t>
            </a:r>
            <a:r>
              <a:rPr lang="nl-NL" dirty="0" err="1"/>
              <a:t>activity</a:t>
            </a:r>
            <a:endParaRPr lang="nl-NL" dirty="0"/>
          </a:p>
          <a:p>
            <a:pPr marL="971550" lvl="1" indent="-514350">
              <a:buAutoNum type="arabicPeriod"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compounds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inhibition</a:t>
            </a:r>
            <a:endParaRPr lang="nl-NL" dirty="0"/>
          </a:p>
          <a:p>
            <a:pPr marL="514350" indent="-514350">
              <a:buAutoNum type="arabicPeriod"/>
            </a:pPr>
            <a:r>
              <a:rPr lang="nl-NL" dirty="0" err="1"/>
              <a:t>Testing</a:t>
            </a:r>
            <a:r>
              <a:rPr lang="nl-NL" dirty="0"/>
              <a:t> of </a:t>
            </a:r>
            <a:r>
              <a:rPr lang="nl-NL" dirty="0" err="1"/>
              <a:t>EDCs</a:t>
            </a:r>
            <a:endParaRPr lang="nl-NL" dirty="0"/>
          </a:p>
        </p:txBody>
      </p:sp>
      <p:pic>
        <p:nvPicPr>
          <p:cNvPr id="5" name="Picture 2" descr="Rijksinstituut voor Volksgezondheid en Milieu (RIVM) | Wie TPI vormen |  Transitie Proefdiervrije Innovatie">
            <a:extLst>
              <a:ext uri="{FF2B5EF4-FFF2-40B4-BE49-F238E27FC236}">
                <a16:creationId xmlns:a16="http://schemas.microsoft.com/office/drawing/2014/main" id="{DB106AC6-42B1-4FE1-922B-7DE4777F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71" y="-195684"/>
            <a:ext cx="3008457" cy="13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rasmus MC Logo Vector (.EPS) Free Download">
            <a:extLst>
              <a:ext uri="{FF2B5EF4-FFF2-40B4-BE49-F238E27FC236}">
                <a16:creationId xmlns:a16="http://schemas.microsoft.com/office/drawing/2014/main" id="{99D8B823-73C2-4F60-97E5-BAAE6DFE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05" y="0"/>
            <a:ext cx="2106830" cy="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4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B049-607E-2AB7-8430-E859DB4E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Receptor activation: </a:t>
            </a:r>
            <a:r>
              <a:rPr lang="en-US" dirty="0" err="1"/>
              <a:t>Silychristin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DF854-0D26-6222-E32E-8A2D7714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Preliminary results: less induction of KLF9 </a:t>
            </a:r>
          </a:p>
          <a:p>
            <a:pPr marL="0" indent="0">
              <a:buNone/>
            </a:pPr>
            <a:r>
              <a:rPr lang="en-US" dirty="0"/>
              <a:t>In ‘</a:t>
            </a:r>
            <a:r>
              <a:rPr lang="en-US" dirty="0" err="1"/>
              <a:t>silychristin</a:t>
            </a:r>
            <a:r>
              <a:rPr lang="en-US" dirty="0"/>
              <a:t> + T3’ condition compared to </a:t>
            </a:r>
          </a:p>
          <a:p>
            <a:pPr marL="0" indent="0">
              <a:buNone/>
            </a:pPr>
            <a:r>
              <a:rPr lang="en-US" dirty="0"/>
              <a:t>‘only T3’ condition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effect might be explained by the effect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of </a:t>
            </a:r>
            <a:r>
              <a:rPr lang="en-US" dirty="0" err="1">
                <a:sym typeface="Wingdings" panose="05000000000000000000" pitchFamily="2" charset="2"/>
              </a:rPr>
              <a:t>silychristin</a:t>
            </a:r>
            <a:r>
              <a:rPr lang="en-US" dirty="0">
                <a:sym typeface="Wingdings" panose="05000000000000000000" pitchFamily="2" charset="2"/>
              </a:rPr>
              <a:t> on TH transport inhibition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</a:t>
            </a:r>
            <a:endParaRPr lang="nl-NL" dirty="0"/>
          </a:p>
        </p:txBody>
      </p:sp>
      <p:pic>
        <p:nvPicPr>
          <p:cNvPr id="4" name="Picture 2" descr="Max Tio - Research technician - Erasmus MC | LinkedIn">
            <a:extLst>
              <a:ext uri="{FF2B5EF4-FFF2-40B4-BE49-F238E27FC236}">
                <a16:creationId xmlns:a16="http://schemas.microsoft.com/office/drawing/2014/main" id="{DC73A5C6-C7D2-C1B0-CC0A-3A5A4C370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531" y="-2361"/>
            <a:ext cx="1433469" cy="143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3CC9F-3735-2ACE-612C-233606FB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645" y="2874500"/>
            <a:ext cx="3268823" cy="3591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9E4F17-2CEA-B17A-7ECA-C325752F81B0}"/>
              </a:ext>
            </a:extLst>
          </p:cNvPr>
          <p:cNvSpPr txBox="1"/>
          <p:nvPr/>
        </p:nvSpPr>
        <p:spPr>
          <a:xfrm>
            <a:off x="8435987" y="6555138"/>
            <a:ext cx="2768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N=1 (</a:t>
            </a:r>
            <a:r>
              <a:rPr lang="nl-NL" sz="1200" dirty="0" err="1"/>
              <a:t>Mean</a:t>
            </a:r>
            <a:r>
              <a:rPr lang="nl-NL" sz="1200" dirty="0"/>
              <a:t> ± SD of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replicates</a:t>
            </a:r>
            <a:r>
              <a:rPr lang="nl-NL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026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9325"/>
            <a:ext cx="10515600" cy="4472032"/>
          </a:xfrm>
        </p:spPr>
        <p:txBody>
          <a:bodyPr>
            <a:normAutofit/>
          </a:bodyPr>
          <a:lstStyle/>
          <a:p>
            <a:r>
              <a:rPr lang="nl-NL" dirty="0" err="1"/>
              <a:t>Chosen</a:t>
            </a:r>
            <a:r>
              <a:rPr lang="nl-NL" dirty="0"/>
              <a:t> </a:t>
            </a:r>
            <a:r>
              <a:rPr lang="nl-NL" dirty="0" err="1"/>
              <a:t>cell</a:t>
            </a:r>
            <a:r>
              <a:rPr lang="nl-NL" dirty="0"/>
              <a:t> </a:t>
            </a:r>
            <a:r>
              <a:rPr lang="nl-NL" dirty="0" err="1"/>
              <a:t>lines</a:t>
            </a:r>
            <a:r>
              <a:rPr lang="nl-NL" dirty="0"/>
              <a:t> are </a:t>
            </a:r>
            <a:r>
              <a:rPr lang="nl-NL" dirty="0" err="1"/>
              <a:t>suitable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measure</a:t>
            </a:r>
            <a:r>
              <a:rPr lang="nl-NL" dirty="0"/>
              <a:t> </a:t>
            </a:r>
            <a:r>
              <a:rPr lang="nl-NL" dirty="0" err="1"/>
              <a:t>inhibition</a:t>
            </a:r>
            <a:r>
              <a:rPr lang="nl-NL" dirty="0"/>
              <a:t> of TH </a:t>
            </a:r>
            <a:r>
              <a:rPr lang="nl-NL" dirty="0" err="1"/>
              <a:t>uptake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Deiodinases</a:t>
            </a:r>
            <a:r>
              <a:rPr lang="nl-NL" dirty="0"/>
              <a:t> are present in </a:t>
            </a:r>
            <a:r>
              <a:rPr lang="nl-NL" dirty="0" err="1"/>
              <a:t>corresponding</a:t>
            </a:r>
            <a:r>
              <a:rPr lang="nl-NL" dirty="0"/>
              <a:t> </a:t>
            </a:r>
            <a:r>
              <a:rPr lang="nl-NL" dirty="0" err="1"/>
              <a:t>cell</a:t>
            </a:r>
            <a:r>
              <a:rPr lang="nl-NL" dirty="0"/>
              <a:t> types</a:t>
            </a:r>
          </a:p>
          <a:p>
            <a:endParaRPr lang="nl-NL" dirty="0"/>
          </a:p>
          <a:p>
            <a:r>
              <a:rPr lang="nl-NL" dirty="0" err="1"/>
              <a:t>Cell</a:t>
            </a:r>
            <a:r>
              <a:rPr lang="nl-NL" dirty="0"/>
              <a:t> </a:t>
            </a:r>
            <a:r>
              <a:rPr lang="nl-NL" dirty="0" err="1"/>
              <a:t>lysate</a:t>
            </a:r>
            <a:r>
              <a:rPr lang="nl-NL" dirty="0"/>
              <a:t> </a:t>
            </a:r>
            <a:r>
              <a:rPr lang="nl-NL" dirty="0" err="1"/>
              <a:t>assays</a:t>
            </a:r>
            <a:r>
              <a:rPr lang="nl-NL" dirty="0"/>
              <a:t> (</a:t>
            </a:r>
            <a:r>
              <a:rPr lang="nl-NL" dirty="0" err="1"/>
              <a:t>Deiodinase</a:t>
            </a:r>
            <a:r>
              <a:rPr lang="nl-NL" dirty="0"/>
              <a:t> assay) </a:t>
            </a:r>
            <a:r>
              <a:rPr lang="nl-NL" dirty="0" err="1"/>
              <a:t>lack</a:t>
            </a:r>
            <a:r>
              <a:rPr lang="nl-NL" dirty="0"/>
              <a:t> a level of </a:t>
            </a:r>
            <a:r>
              <a:rPr lang="nl-NL" dirty="0" err="1"/>
              <a:t>complexity</a:t>
            </a:r>
            <a:r>
              <a:rPr lang="nl-NL" dirty="0"/>
              <a:t>, as </a:t>
            </a:r>
            <a:r>
              <a:rPr lang="nl-NL" dirty="0" err="1"/>
              <a:t>shown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differences</a:t>
            </a:r>
            <a:r>
              <a:rPr lang="nl-NL" dirty="0"/>
              <a:t> in </a:t>
            </a:r>
            <a:r>
              <a:rPr lang="nl-NL" dirty="0" err="1"/>
              <a:t>outcome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metabolism</a:t>
            </a:r>
            <a:r>
              <a:rPr lang="nl-NL" dirty="0"/>
              <a:t> assay</a:t>
            </a:r>
            <a:endParaRPr lang="en-US" dirty="0"/>
          </a:p>
          <a:p>
            <a:pPr lvl="1"/>
            <a:endParaRPr lang="nl-NL" dirty="0"/>
          </a:p>
          <a:p>
            <a:r>
              <a:rPr lang="nl-NL" dirty="0"/>
              <a:t> Receptor </a:t>
            </a:r>
            <a:r>
              <a:rPr lang="nl-NL" dirty="0" err="1"/>
              <a:t>activation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SKNAS </a:t>
            </a:r>
            <a:r>
              <a:rPr lang="nl-NL" dirty="0" err="1"/>
              <a:t>cells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measured</a:t>
            </a:r>
            <a:r>
              <a:rPr lang="nl-NL" dirty="0"/>
              <a:t> via KLF9 </a:t>
            </a:r>
            <a:r>
              <a:rPr lang="nl-NL" dirty="0" err="1"/>
              <a:t>expression</a:t>
            </a:r>
            <a:endParaRPr lang="nl-NL" dirty="0">
              <a:sym typeface="Wingdings" panose="05000000000000000000" pitchFamily="2" charset="2"/>
            </a:endParaRPr>
          </a:p>
        </p:txBody>
      </p:sp>
      <p:pic>
        <p:nvPicPr>
          <p:cNvPr id="5" name="Picture 2" descr="Rijksinstituut voor Volksgezondheid en Milieu (RIVM) | Wie TPI vormen |  Transitie Proefdiervrije Innovatie">
            <a:extLst>
              <a:ext uri="{FF2B5EF4-FFF2-40B4-BE49-F238E27FC236}">
                <a16:creationId xmlns:a16="http://schemas.microsoft.com/office/drawing/2014/main" id="{DB106AC6-42B1-4FE1-922B-7DE4777F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71" y="-195684"/>
            <a:ext cx="3008457" cy="13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rasmus MC Logo Vector (.EPS) Free Download">
            <a:extLst>
              <a:ext uri="{FF2B5EF4-FFF2-40B4-BE49-F238E27FC236}">
                <a16:creationId xmlns:a16="http://schemas.microsoft.com/office/drawing/2014/main" id="{99D8B823-73C2-4F60-97E5-BAAE6DFE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24" y="67117"/>
            <a:ext cx="2106830" cy="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65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CF85B4-6EB3-2BDA-43B8-A4031F79DBDD}"/>
              </a:ext>
            </a:extLst>
          </p:cNvPr>
          <p:cNvSpPr/>
          <p:nvPr/>
        </p:nvSpPr>
        <p:spPr>
          <a:xfrm>
            <a:off x="5417095" y="431372"/>
            <a:ext cx="6400800" cy="642662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81084-229B-3D4F-5A9A-41C39A6F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6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Acknowledgements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4B6BA-D3D3-8E9A-9968-6004103CDDAC}"/>
              </a:ext>
            </a:extLst>
          </p:cNvPr>
          <p:cNvSpPr txBox="1"/>
          <p:nvPr/>
        </p:nvSpPr>
        <p:spPr>
          <a:xfrm>
            <a:off x="498133" y="2087528"/>
            <a:ext cx="5597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1800" b="1" u="sng" dirty="0">
                <a:solidFill>
                  <a:schemeClr val="bg1"/>
                </a:solidFill>
                <a:cs typeface="Calibri" panose="020F0502020204030204" pitchFamily="34" charset="0"/>
              </a:rPr>
              <a:t>National </a:t>
            </a:r>
            <a:r>
              <a:rPr lang="en-GB" sz="1800" b="1" u="sng" dirty="0" err="1">
                <a:solidFill>
                  <a:schemeClr val="bg1"/>
                </a:solidFill>
                <a:cs typeface="Calibri" panose="020F0502020204030204" pitchFamily="34" charset="0"/>
              </a:rPr>
              <a:t>institure</a:t>
            </a:r>
            <a:r>
              <a:rPr lang="en-GB" sz="1800" b="1" u="sng" dirty="0">
                <a:solidFill>
                  <a:schemeClr val="bg1"/>
                </a:solidFill>
                <a:cs typeface="Calibri" panose="020F0502020204030204" pitchFamily="34" charset="0"/>
              </a:rPr>
              <a:t> for Public Health and the Environment (RIVM)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63C30-DD65-2682-B11F-984863106DA8}"/>
              </a:ext>
            </a:extLst>
          </p:cNvPr>
          <p:cNvSpPr/>
          <p:nvPr/>
        </p:nvSpPr>
        <p:spPr>
          <a:xfrm>
            <a:off x="498133" y="2698273"/>
            <a:ext cx="2137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b="1" dirty="0" err="1">
                <a:solidFill>
                  <a:schemeClr val="bg1"/>
                </a:solidFill>
                <a:cs typeface="Calibri" panose="020F0502020204030204" pitchFamily="34" charset="0"/>
              </a:rPr>
              <a:t>Aldert</a:t>
            </a:r>
            <a:r>
              <a:rPr lang="en-GB" sz="2000" b="1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cs typeface="Calibri" panose="020F0502020204030204" pitchFamily="34" charset="0"/>
              </a:rPr>
              <a:t>Piersma</a:t>
            </a:r>
            <a:endParaRPr lang="en-GB" sz="20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GB" sz="2000" b="1" dirty="0">
                <a:solidFill>
                  <a:schemeClr val="bg1"/>
                </a:solidFill>
                <a:cs typeface="Calibri" panose="020F0502020204030204" pitchFamily="34" charset="0"/>
              </a:rPr>
              <a:t>Ellen Hessel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286D0-EA8D-E51C-F4AA-E9D3942D5AEE}"/>
              </a:ext>
            </a:extLst>
          </p:cNvPr>
          <p:cNvSpPr/>
          <p:nvPr/>
        </p:nvSpPr>
        <p:spPr>
          <a:xfrm>
            <a:off x="6426491" y="2116360"/>
            <a:ext cx="5597868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1867" b="1" u="sng" dirty="0">
                <a:solidFill>
                  <a:schemeClr val="bg1"/>
                </a:solidFill>
                <a:cs typeface="Calibri" panose="020F0502020204030204" pitchFamily="34" charset="0"/>
              </a:rPr>
              <a:t>Erasmus MC Academic Centre for Thyroid Diseases</a:t>
            </a:r>
          </a:p>
        </p:txBody>
      </p:sp>
      <p:pic>
        <p:nvPicPr>
          <p:cNvPr id="9" name="Picture 2" descr="Rijksinstituut voor Volksgezondheid en Milieu (RIVM) | Wie TPI vormen |  Transitie Proefdiervrije Innovatie">
            <a:extLst>
              <a:ext uri="{FF2B5EF4-FFF2-40B4-BE49-F238E27FC236}">
                <a16:creationId xmlns:a16="http://schemas.microsoft.com/office/drawing/2014/main" id="{EB57D0A3-C601-B3E9-B240-8DBFCB3D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3" y="831705"/>
            <a:ext cx="3008457" cy="13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rasmus MC Logo Vector (.EPS) Free Download">
            <a:extLst>
              <a:ext uri="{FF2B5EF4-FFF2-40B4-BE49-F238E27FC236}">
                <a16:creationId xmlns:a16="http://schemas.microsoft.com/office/drawing/2014/main" id="{ABB202BE-47B9-A7D7-D89B-4AC09C20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219" y="939353"/>
            <a:ext cx="2529955" cy="99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74AE1C-2236-CFB0-F53B-4B3BA87FDB8B}"/>
              </a:ext>
            </a:extLst>
          </p:cNvPr>
          <p:cNvSpPr/>
          <p:nvPr/>
        </p:nvSpPr>
        <p:spPr>
          <a:xfrm>
            <a:off x="6426491" y="2512218"/>
            <a:ext cx="32480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cs typeface="Calibri" panose="020F0502020204030204" pitchFamily="34" charset="0"/>
              </a:rPr>
              <a:t>Edward Visser</a:t>
            </a:r>
          </a:p>
          <a:p>
            <a:r>
              <a:rPr lang="en-GB" sz="2000" b="1" dirty="0">
                <a:solidFill>
                  <a:schemeClr val="bg1"/>
                </a:solidFill>
                <a:cs typeface="Calibri" panose="020F0502020204030204" pitchFamily="34" charset="0"/>
              </a:rPr>
              <a:t>Marcel Meima</a:t>
            </a:r>
          </a:p>
          <a:p>
            <a:r>
              <a:rPr lang="en-GB" sz="2000" b="1" dirty="0">
                <a:solidFill>
                  <a:schemeClr val="bg1"/>
                </a:solidFill>
                <a:cs typeface="Calibri" panose="020F0502020204030204" pitchFamily="34" charset="0"/>
              </a:rPr>
              <a:t>Robin Peeters</a:t>
            </a:r>
          </a:p>
          <a:p>
            <a:endParaRPr lang="en-GB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endParaRPr lang="en-GB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E9E5A8-C1EC-8312-FF56-8322F33E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549" y="3720035"/>
            <a:ext cx="4183953" cy="3137965"/>
          </a:xfrm>
          <a:prstGeom prst="rect">
            <a:avLst/>
          </a:prstGeom>
        </p:spPr>
      </p:pic>
      <p:pic>
        <p:nvPicPr>
          <p:cNvPr id="14" name="Picture 13" descr="A group of people standing together outside&#10;&#10;Description automatically generated">
            <a:extLst>
              <a:ext uri="{FF2B5EF4-FFF2-40B4-BE49-F238E27FC236}">
                <a16:creationId xmlns:a16="http://schemas.microsoft.com/office/drawing/2014/main" id="{460D6CF9-C66A-4F3D-137F-26FE6913E00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8" y="3716097"/>
            <a:ext cx="4712498" cy="31419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74AE1C-2236-CFB0-F53B-4B3BA87FDB8B}"/>
              </a:ext>
            </a:extLst>
          </p:cNvPr>
          <p:cNvSpPr/>
          <p:nvPr/>
        </p:nvSpPr>
        <p:spPr>
          <a:xfrm>
            <a:off x="8515707" y="2508099"/>
            <a:ext cx="324802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chemeClr val="bg1"/>
                </a:solidFill>
                <a:cs typeface="Calibri" panose="020F0502020204030204" pitchFamily="34" charset="0"/>
              </a:rPr>
              <a:t>Daniëlle</a:t>
            </a:r>
            <a:r>
              <a:rPr lang="en-GB" sz="2000" b="1" dirty="0">
                <a:solidFill>
                  <a:schemeClr val="bg1"/>
                </a:solidFill>
                <a:cs typeface="Calibri" panose="020F0502020204030204" pitchFamily="34" charset="0"/>
              </a:rPr>
              <a:t> Westerbeek</a:t>
            </a:r>
          </a:p>
          <a:p>
            <a:r>
              <a:rPr lang="en-GB" sz="2000" b="1" dirty="0">
                <a:solidFill>
                  <a:schemeClr val="bg1"/>
                </a:solidFill>
                <a:cs typeface="Calibri" panose="020F0502020204030204" pitchFamily="34" charset="0"/>
              </a:rPr>
              <a:t>Max Tio</a:t>
            </a:r>
          </a:p>
          <a:p>
            <a:endParaRPr lang="en-GB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3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23038" r="77176" b="61960"/>
          <a:stretch/>
        </p:blipFill>
        <p:spPr>
          <a:xfrm rot="16200000">
            <a:off x="266366" y="2541970"/>
            <a:ext cx="1256569" cy="8367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773989" y="-17469"/>
            <a:ext cx="5467004" cy="7135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F8113-B957-41A4-8E5D-E94D0F4A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TH in target cells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942300" y="579475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TH 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3171" y="578999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Deiodination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09171" y="578999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Receptor </a:t>
            </a:r>
            <a:r>
              <a:rPr lang="nl-NL" dirty="0" err="1"/>
              <a:t>activation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2" y="2735901"/>
            <a:ext cx="7034340" cy="3028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t="38649" r="77176" b="47141"/>
          <a:stretch/>
        </p:blipFill>
        <p:spPr>
          <a:xfrm rot="16200000">
            <a:off x="173884" y="3831731"/>
            <a:ext cx="1399379" cy="8367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t="53809" r="80659" b="33477"/>
          <a:stretch/>
        </p:blipFill>
        <p:spPr>
          <a:xfrm rot="16200000">
            <a:off x="199611" y="5052472"/>
            <a:ext cx="1125631" cy="957985"/>
          </a:xfrm>
          <a:prstGeom prst="rect">
            <a:avLst/>
          </a:prstGeom>
        </p:spPr>
      </p:pic>
      <p:sp>
        <p:nvSpPr>
          <p:cNvPr id="22" name="Right Brace 21"/>
          <p:cNvSpPr/>
          <p:nvPr/>
        </p:nvSpPr>
        <p:spPr>
          <a:xfrm>
            <a:off x="3445747" y="2735901"/>
            <a:ext cx="926193" cy="3054093"/>
          </a:xfrm>
          <a:prstGeom prst="rightBrace">
            <a:avLst>
              <a:gd name="adj1" fmla="val 41140"/>
              <a:gd name="adj2" fmla="val 50226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92" y="2821228"/>
            <a:ext cx="268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>
                <a:solidFill>
                  <a:schemeClr val="bg1"/>
                </a:solidFill>
                <a:latin typeface="+mj-lt"/>
              </a:rPr>
              <a:t>Astrocytes</a:t>
            </a:r>
            <a:r>
              <a:rPr lang="nl-NL" sz="28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8780" y="4007592"/>
            <a:ext cx="320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bg1"/>
                </a:solidFill>
                <a:latin typeface="+mj-lt"/>
              </a:rPr>
              <a:t>Neurons</a:t>
            </a:r>
            <a:r>
              <a:rPr lang="nl-NL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nl-NL" sz="2800" b="1" dirty="0">
                <a:solidFill>
                  <a:sysClr val="windowText" lastClr="000000"/>
                </a:solidFill>
                <a:latin typeface="+mj-lt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1730" y="5274369"/>
            <a:ext cx="3683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>
                <a:solidFill>
                  <a:schemeClr val="bg1"/>
                </a:solidFill>
                <a:latin typeface="+mj-lt"/>
              </a:rPr>
              <a:t>Oligodendrocytes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895807" y="1816227"/>
            <a:ext cx="10515600" cy="6834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/>
              <a:t>Aim</a:t>
            </a:r>
            <a:r>
              <a:rPr lang="nl-NL" dirty="0"/>
              <a:t>: development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i="1" dirty="0"/>
              <a:t>in vitro </a:t>
            </a:r>
            <a:r>
              <a:rPr lang="nl-NL" dirty="0"/>
              <a:t> </a:t>
            </a:r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battery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thyroid</a:t>
            </a:r>
            <a:r>
              <a:rPr lang="nl-NL" dirty="0"/>
              <a:t> </a:t>
            </a:r>
            <a:r>
              <a:rPr lang="nl-NL" dirty="0" err="1"/>
              <a:t>hormone</a:t>
            </a:r>
            <a:r>
              <a:rPr lang="nl-NL" dirty="0"/>
              <a:t> </a:t>
            </a:r>
            <a:r>
              <a:rPr lang="nl-NL" dirty="0" err="1"/>
              <a:t>mediated</a:t>
            </a:r>
            <a:r>
              <a:rPr lang="nl-NL" dirty="0"/>
              <a:t> </a:t>
            </a:r>
            <a:r>
              <a:rPr lang="nl-NL" dirty="0" err="1"/>
              <a:t>developmental</a:t>
            </a:r>
            <a:r>
              <a:rPr lang="nl-NL" dirty="0"/>
              <a:t> </a:t>
            </a:r>
            <a:r>
              <a:rPr lang="nl-NL" dirty="0" err="1"/>
              <a:t>neurotoxicity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2" name="Oval 1"/>
          <p:cNvSpPr/>
          <p:nvPr/>
        </p:nvSpPr>
        <p:spPr>
          <a:xfrm>
            <a:off x="4023914" y="2536245"/>
            <a:ext cx="2772678" cy="26226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Rijksinstituut voor Volksgezondheid en Milieu (RIVM) | Wie TPI vormen |  Transitie Proefdiervrije Innovatie">
            <a:extLst>
              <a:ext uri="{FF2B5EF4-FFF2-40B4-BE49-F238E27FC236}">
                <a16:creationId xmlns:a16="http://schemas.microsoft.com/office/drawing/2014/main" id="{DB106AC6-42B1-4FE1-922B-7DE4777F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71" y="-195684"/>
            <a:ext cx="3008457" cy="13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Erasmus MC Logo Vector (.EPS) Free Download">
            <a:extLst>
              <a:ext uri="{FF2B5EF4-FFF2-40B4-BE49-F238E27FC236}">
                <a16:creationId xmlns:a16="http://schemas.microsoft.com/office/drawing/2014/main" id="{99D8B823-73C2-4F60-97E5-BAAE6DFE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24" y="67117"/>
            <a:ext cx="2106830" cy="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10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/>
      <p:bldP spid="25" grpId="0"/>
      <p:bldP spid="26" grpId="0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24996" y="-15894"/>
            <a:ext cx="5467004" cy="7135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2708031" cy="10657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49116"/>
            <a:ext cx="10515600" cy="1325563"/>
          </a:xfrm>
        </p:spPr>
        <p:txBody>
          <a:bodyPr/>
          <a:lstStyle/>
          <a:p>
            <a:r>
              <a:rPr lang="nl-NL" dirty="0" err="1"/>
              <a:t>Validation</a:t>
            </a:r>
            <a:r>
              <a:rPr lang="nl-NL" dirty="0"/>
              <a:t> of </a:t>
            </a:r>
            <a:r>
              <a:rPr lang="nl-NL" dirty="0" err="1"/>
              <a:t>cell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TH </a:t>
            </a:r>
            <a:r>
              <a:rPr lang="nl-NL" dirty="0" err="1"/>
              <a:t>uptake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93" y="3643592"/>
            <a:ext cx="9967487" cy="316583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93" y="1117315"/>
            <a:ext cx="9967488" cy="2526277"/>
          </a:xfrm>
        </p:spPr>
      </p:pic>
      <p:sp>
        <p:nvSpPr>
          <p:cNvPr id="8" name="TextBox 7"/>
          <p:cNvSpPr txBox="1"/>
          <p:nvPr/>
        </p:nvSpPr>
        <p:spPr>
          <a:xfrm>
            <a:off x="78278" y="6619198"/>
            <a:ext cx="2381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N=3 (</a:t>
            </a:r>
            <a:r>
              <a:rPr lang="nl-NL" sz="1100" dirty="0" err="1"/>
              <a:t>mean</a:t>
            </a:r>
            <a:r>
              <a:rPr lang="nl-NL" sz="1100" dirty="0"/>
              <a:t> ± SEM)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81" y="3939430"/>
            <a:ext cx="917963" cy="220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80" y="1372285"/>
            <a:ext cx="917963" cy="220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325" y="3939430"/>
            <a:ext cx="1338186" cy="2203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09" y="1372285"/>
            <a:ext cx="1260417" cy="207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8592" y="3944984"/>
            <a:ext cx="723900" cy="25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8592" y="1383547"/>
            <a:ext cx="723900" cy="2571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63501" y="6619198"/>
            <a:ext cx="2381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**p&lt;0.01, ***p&lt;0.001, ****p&lt;0.0001</a:t>
            </a:r>
          </a:p>
        </p:txBody>
      </p:sp>
    </p:spTree>
    <p:extLst>
      <p:ext uri="{BB962C8B-B14F-4D97-AF65-F5344CB8AC3E}">
        <p14:creationId xmlns:p14="http://schemas.microsoft.com/office/powerpoint/2010/main" val="32593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75904"/>
            <a:ext cx="3175462" cy="3499335"/>
          </a:xfrm>
        </p:spPr>
        <p:txBody>
          <a:bodyPr>
            <a:normAutofit/>
          </a:bodyPr>
          <a:lstStyle/>
          <a:p>
            <a:r>
              <a:rPr lang="nl-NL" sz="3600" dirty="0" err="1"/>
              <a:t>Uptake</a:t>
            </a:r>
            <a:r>
              <a:rPr lang="nl-NL" sz="3600" dirty="0"/>
              <a:t> EDCS</a:t>
            </a:r>
            <a:br>
              <a:rPr lang="nl-NL" sz="3600" dirty="0"/>
            </a:br>
            <a:r>
              <a:rPr lang="nl-NL" sz="3600" dirty="0"/>
              <a:t>H4 </a:t>
            </a:r>
            <a:br>
              <a:rPr lang="nl-NL" sz="3600" dirty="0"/>
            </a:b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81" y="6481248"/>
            <a:ext cx="2768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N=3 (</a:t>
            </a:r>
            <a:r>
              <a:rPr lang="nl-NL" sz="1200" dirty="0" err="1"/>
              <a:t>Mean</a:t>
            </a:r>
            <a:r>
              <a:rPr lang="nl-NL" sz="1200" dirty="0"/>
              <a:t> ± SEM)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66" y="0"/>
            <a:ext cx="7987287" cy="6810389"/>
          </a:xfrm>
        </p:spPr>
      </p:pic>
    </p:spTree>
    <p:extLst>
      <p:ext uri="{BB962C8B-B14F-4D97-AF65-F5344CB8AC3E}">
        <p14:creationId xmlns:p14="http://schemas.microsoft.com/office/powerpoint/2010/main" val="329446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75904"/>
            <a:ext cx="3175462" cy="1325563"/>
          </a:xfrm>
        </p:spPr>
        <p:txBody>
          <a:bodyPr>
            <a:normAutofit fontScale="90000"/>
          </a:bodyPr>
          <a:lstStyle/>
          <a:p>
            <a:r>
              <a:rPr lang="nl-NL" sz="3600" dirty="0" err="1"/>
              <a:t>Uptake</a:t>
            </a:r>
            <a:r>
              <a:rPr lang="nl-NL" sz="3600" dirty="0"/>
              <a:t> EDCS</a:t>
            </a:r>
            <a:br>
              <a:rPr lang="nl-NL" sz="3600" dirty="0"/>
            </a:br>
            <a:r>
              <a:rPr lang="nl-NL" sz="3600" dirty="0"/>
              <a:t>MO3.13 </a:t>
            </a:r>
            <a:br>
              <a:rPr lang="nl-NL" sz="3600" dirty="0"/>
            </a:b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8381" y="6481248"/>
            <a:ext cx="2768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N=3 (</a:t>
            </a:r>
            <a:r>
              <a:rPr lang="nl-NL" sz="1200" dirty="0" err="1"/>
              <a:t>Mean</a:t>
            </a:r>
            <a:r>
              <a:rPr lang="nl-NL" sz="1200" dirty="0"/>
              <a:t> ± SEM)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28" y="0"/>
            <a:ext cx="7776059" cy="6836219"/>
          </a:xfrm>
        </p:spPr>
      </p:pic>
    </p:spTree>
    <p:extLst>
      <p:ext uri="{BB962C8B-B14F-4D97-AF65-F5344CB8AC3E}">
        <p14:creationId xmlns:p14="http://schemas.microsoft.com/office/powerpoint/2010/main" val="227883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75904"/>
            <a:ext cx="3175462" cy="1325563"/>
          </a:xfrm>
        </p:spPr>
        <p:txBody>
          <a:bodyPr>
            <a:normAutofit fontScale="90000"/>
          </a:bodyPr>
          <a:lstStyle/>
          <a:p>
            <a:r>
              <a:rPr lang="nl-NL" sz="3600" dirty="0" err="1"/>
              <a:t>Uptake</a:t>
            </a:r>
            <a:r>
              <a:rPr lang="nl-NL" sz="3600" dirty="0"/>
              <a:t> EDCS</a:t>
            </a:r>
            <a:br>
              <a:rPr lang="nl-NL" sz="3600" dirty="0"/>
            </a:br>
            <a:r>
              <a:rPr lang="nl-NL" sz="3600" dirty="0"/>
              <a:t>SKNAS </a:t>
            </a:r>
            <a:br>
              <a:rPr lang="nl-NL" sz="3600" dirty="0"/>
            </a:b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8381" y="6481248"/>
            <a:ext cx="2768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N=3 (</a:t>
            </a:r>
            <a:r>
              <a:rPr lang="nl-NL" sz="1200" dirty="0" err="1"/>
              <a:t>Mean</a:t>
            </a:r>
            <a:r>
              <a:rPr lang="nl-NL" sz="1200" dirty="0"/>
              <a:t> ± SEM)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42" y="-120516"/>
            <a:ext cx="7967258" cy="6978516"/>
          </a:xfrm>
        </p:spPr>
      </p:pic>
    </p:spTree>
    <p:extLst>
      <p:ext uri="{BB962C8B-B14F-4D97-AF65-F5344CB8AC3E}">
        <p14:creationId xmlns:p14="http://schemas.microsoft.com/office/powerpoint/2010/main" val="262509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3" y="3951152"/>
            <a:ext cx="3654665" cy="29217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41" y="4022670"/>
            <a:ext cx="3557885" cy="28502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24996" y="-47761"/>
            <a:ext cx="5467004" cy="69206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3366"/>
            <a:ext cx="10515600" cy="1325563"/>
          </a:xfrm>
        </p:spPr>
        <p:txBody>
          <a:bodyPr/>
          <a:lstStyle/>
          <a:p>
            <a:r>
              <a:rPr lang="nl-NL" dirty="0" err="1"/>
              <a:t>EDCs</a:t>
            </a:r>
            <a:r>
              <a:rPr lang="nl-NL" dirty="0"/>
              <a:t> </a:t>
            </a:r>
            <a:r>
              <a:rPr lang="nl-NL" dirty="0" err="1"/>
              <a:t>inhibit</a:t>
            </a:r>
            <a:r>
              <a:rPr lang="nl-NL" dirty="0"/>
              <a:t> </a:t>
            </a:r>
            <a:r>
              <a:rPr lang="nl-NL" dirty="0" err="1"/>
              <a:t>uptake</a:t>
            </a:r>
            <a:r>
              <a:rPr lang="nl-NL" dirty="0"/>
              <a:t> of </a:t>
            </a:r>
            <a:r>
              <a:rPr lang="nl-NL" dirty="0" err="1"/>
              <a:t>thyroid</a:t>
            </a:r>
            <a:r>
              <a:rPr lang="nl-NL" dirty="0"/>
              <a:t> </a:t>
            </a:r>
            <a:r>
              <a:rPr lang="nl-NL" dirty="0" err="1"/>
              <a:t>hormone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26" y="4022670"/>
            <a:ext cx="3594994" cy="287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23038" r="77176" b="61960"/>
          <a:stretch/>
        </p:blipFill>
        <p:spPr>
          <a:xfrm rot="16200000">
            <a:off x="2502203" y="3980142"/>
            <a:ext cx="928375" cy="61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t="38649" r="77176" b="47141"/>
          <a:stretch/>
        </p:blipFill>
        <p:spPr>
          <a:xfrm rot="16200000">
            <a:off x="9208246" y="4045191"/>
            <a:ext cx="948703" cy="567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t="53809" r="80659" b="33477"/>
          <a:stretch/>
        </p:blipFill>
        <p:spPr>
          <a:xfrm rot="16200000">
            <a:off x="6182795" y="4152595"/>
            <a:ext cx="702920" cy="598231"/>
          </a:xfrm>
          <a:prstGeom prst="rect">
            <a:avLst/>
          </a:prstGeom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895807" y="1816227"/>
            <a:ext cx="10515600" cy="1679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Multiple </a:t>
            </a:r>
            <a:r>
              <a:rPr lang="nl-NL" dirty="0" err="1"/>
              <a:t>EDCs</a:t>
            </a:r>
            <a:r>
              <a:rPr lang="nl-NL" dirty="0"/>
              <a:t> </a:t>
            </a:r>
            <a:r>
              <a:rPr lang="nl-NL" dirty="0" err="1"/>
              <a:t>tested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inhibition</a:t>
            </a:r>
            <a:r>
              <a:rPr lang="nl-NL" dirty="0"/>
              <a:t> of </a:t>
            </a:r>
            <a:r>
              <a:rPr lang="nl-NL" dirty="0" err="1"/>
              <a:t>thyroid</a:t>
            </a:r>
            <a:r>
              <a:rPr lang="nl-NL" dirty="0"/>
              <a:t> </a:t>
            </a:r>
            <a:r>
              <a:rPr lang="nl-NL" dirty="0" err="1"/>
              <a:t>hormone</a:t>
            </a:r>
            <a:r>
              <a:rPr lang="nl-NL" dirty="0"/>
              <a:t> </a:t>
            </a:r>
            <a:r>
              <a:rPr lang="nl-NL" dirty="0" err="1"/>
              <a:t>uptake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en-US" dirty="0"/>
              <a:t>inhibitory</a:t>
            </a:r>
            <a:r>
              <a:rPr lang="nl-NL" dirty="0"/>
              <a:t> </a:t>
            </a:r>
            <a:r>
              <a:rPr lang="nl-NL" dirty="0" err="1"/>
              <a:t>effects</a:t>
            </a:r>
            <a:r>
              <a:rPr lang="nl-NL" dirty="0"/>
              <a:t> of </a:t>
            </a:r>
            <a:r>
              <a:rPr lang="nl-NL" dirty="0" err="1"/>
              <a:t>EDCs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different </a:t>
            </a:r>
            <a:r>
              <a:rPr lang="nl-NL" dirty="0" err="1"/>
              <a:t>cell</a:t>
            </a:r>
            <a:r>
              <a:rPr lang="nl-NL" dirty="0"/>
              <a:t> types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56078" y="6660087"/>
            <a:ext cx="2818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*p&lt;0.05, **p&lt;0.01, ***p&lt;0.001, ****p&lt;0.0001</a:t>
            </a:r>
          </a:p>
        </p:txBody>
      </p:sp>
      <p:pic>
        <p:nvPicPr>
          <p:cNvPr id="14" name="Picture 2" descr="Rijksinstituut voor Volksgezondheid en Milieu (RIVM) | Wie TPI vormen |  Transitie Proefdiervrije Innovatie">
            <a:extLst>
              <a:ext uri="{FF2B5EF4-FFF2-40B4-BE49-F238E27FC236}">
                <a16:creationId xmlns:a16="http://schemas.microsoft.com/office/drawing/2014/main" id="{DB106AC6-42B1-4FE1-922B-7DE4777F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99" y="-327782"/>
            <a:ext cx="3008457" cy="13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Erasmus MC Logo Vector (.EPS) Free Download">
            <a:extLst>
              <a:ext uri="{FF2B5EF4-FFF2-40B4-BE49-F238E27FC236}">
                <a16:creationId xmlns:a16="http://schemas.microsoft.com/office/drawing/2014/main" id="{99D8B823-73C2-4F60-97E5-BAAE6DFE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05" y="0"/>
            <a:ext cx="2106830" cy="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2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23038" r="77176" b="61960"/>
          <a:stretch/>
        </p:blipFill>
        <p:spPr>
          <a:xfrm rot="16200000">
            <a:off x="266366" y="2541970"/>
            <a:ext cx="1256569" cy="8367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724996" y="-15894"/>
            <a:ext cx="5467004" cy="71357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F8113-B957-41A4-8E5D-E94D0F4A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TH in target cells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942300" y="579475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TH 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3171" y="578999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Deiodination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09171" y="578999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Receptor </a:t>
            </a:r>
            <a:r>
              <a:rPr lang="nl-NL" dirty="0" err="1"/>
              <a:t>activation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2" y="2735901"/>
            <a:ext cx="7034340" cy="3028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t="38649" r="77176" b="47141"/>
          <a:stretch/>
        </p:blipFill>
        <p:spPr>
          <a:xfrm rot="16200000">
            <a:off x="173884" y="3831731"/>
            <a:ext cx="1399379" cy="8367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t="53809" r="80659" b="33477"/>
          <a:stretch/>
        </p:blipFill>
        <p:spPr>
          <a:xfrm rot="16200000">
            <a:off x="199611" y="5052472"/>
            <a:ext cx="1125631" cy="957985"/>
          </a:xfrm>
          <a:prstGeom prst="rect">
            <a:avLst/>
          </a:prstGeom>
        </p:spPr>
      </p:pic>
      <p:sp>
        <p:nvSpPr>
          <p:cNvPr id="22" name="Right Brace 21"/>
          <p:cNvSpPr/>
          <p:nvPr/>
        </p:nvSpPr>
        <p:spPr>
          <a:xfrm>
            <a:off x="3445747" y="2735901"/>
            <a:ext cx="926193" cy="3054093"/>
          </a:xfrm>
          <a:prstGeom prst="rightBrace">
            <a:avLst>
              <a:gd name="adj1" fmla="val 41140"/>
              <a:gd name="adj2" fmla="val 50226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6192" y="2821228"/>
            <a:ext cx="268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>
                <a:solidFill>
                  <a:schemeClr val="bg1"/>
                </a:solidFill>
                <a:latin typeface="+mj-lt"/>
              </a:rPr>
              <a:t>Astrocytes</a:t>
            </a:r>
            <a:r>
              <a:rPr lang="nl-NL" sz="28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8780" y="4007592"/>
            <a:ext cx="320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bg1"/>
                </a:solidFill>
                <a:latin typeface="+mj-lt"/>
              </a:rPr>
              <a:t>Neurons</a:t>
            </a:r>
            <a:r>
              <a:rPr lang="nl-NL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nl-NL" sz="2800" b="1" dirty="0">
                <a:solidFill>
                  <a:sysClr val="windowText" lastClr="000000"/>
                </a:solidFill>
                <a:latin typeface="+mj-lt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1730" y="5274369"/>
            <a:ext cx="3683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>
                <a:solidFill>
                  <a:schemeClr val="bg1"/>
                </a:solidFill>
                <a:latin typeface="+mj-lt"/>
              </a:rPr>
              <a:t>Oligodendrocytes</a:t>
            </a:r>
            <a:endParaRPr lang="nl-NL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895807" y="1816227"/>
            <a:ext cx="10515600" cy="6834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/>
              <a:t>Aim</a:t>
            </a:r>
            <a:r>
              <a:rPr lang="nl-NL" dirty="0"/>
              <a:t>: development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i="1" dirty="0"/>
              <a:t>in vitro </a:t>
            </a:r>
            <a:r>
              <a:rPr lang="nl-NL" dirty="0"/>
              <a:t> </a:t>
            </a:r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battery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thyroid</a:t>
            </a:r>
            <a:r>
              <a:rPr lang="nl-NL" dirty="0"/>
              <a:t> </a:t>
            </a:r>
            <a:r>
              <a:rPr lang="nl-NL" dirty="0" err="1"/>
              <a:t>hormone</a:t>
            </a:r>
            <a:r>
              <a:rPr lang="nl-NL" dirty="0"/>
              <a:t> </a:t>
            </a:r>
            <a:r>
              <a:rPr lang="nl-NL" dirty="0" err="1"/>
              <a:t>mediated</a:t>
            </a:r>
            <a:r>
              <a:rPr lang="nl-NL" dirty="0"/>
              <a:t> </a:t>
            </a:r>
            <a:r>
              <a:rPr lang="nl-NL" dirty="0" err="1"/>
              <a:t>developmental</a:t>
            </a:r>
            <a:r>
              <a:rPr lang="nl-NL" dirty="0"/>
              <a:t> </a:t>
            </a:r>
            <a:r>
              <a:rPr lang="nl-NL" dirty="0" err="1"/>
              <a:t>neurotoxicity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2" name="Oval 1"/>
          <p:cNvSpPr/>
          <p:nvPr/>
        </p:nvSpPr>
        <p:spPr>
          <a:xfrm>
            <a:off x="6278011" y="2821228"/>
            <a:ext cx="2990382" cy="2853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Rijksinstituut voor Volksgezondheid en Milieu (RIVM) | Wie TPI vormen |  Transitie Proefdiervrije Innovatie">
            <a:extLst>
              <a:ext uri="{FF2B5EF4-FFF2-40B4-BE49-F238E27FC236}">
                <a16:creationId xmlns:a16="http://schemas.microsoft.com/office/drawing/2014/main" id="{DB106AC6-42B1-4FE1-922B-7DE4777F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71" y="-195684"/>
            <a:ext cx="3008457" cy="13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Erasmus MC Logo Vector (.EPS) Free Download">
            <a:extLst>
              <a:ext uri="{FF2B5EF4-FFF2-40B4-BE49-F238E27FC236}">
                <a16:creationId xmlns:a16="http://schemas.microsoft.com/office/drawing/2014/main" id="{99D8B823-73C2-4F60-97E5-BAAE6DFE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24" y="67117"/>
            <a:ext cx="2106830" cy="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55910"/>
      </p:ext>
    </p:extLst>
  </p:cSld>
  <p:clrMapOvr>
    <a:masterClrMapping/>
  </p:clrMapOvr>
</p:sld>
</file>

<file path=ppt/theme/theme1.xml><?xml version="1.0" encoding="utf-8"?>
<a:theme xmlns:a="http://schemas.openxmlformats.org/drawingml/2006/main" name="VHP blue-tone">
  <a:themeElements>
    <a:clrScheme name="VHP4">
      <a:dk1>
        <a:srgbClr val="29235C"/>
      </a:dk1>
      <a:lt1>
        <a:srgbClr val="EC007E"/>
      </a:lt1>
      <a:dk2>
        <a:srgbClr val="EC007E"/>
      </a:dk2>
      <a:lt2>
        <a:srgbClr val="307BBF"/>
      </a:lt2>
      <a:accent1>
        <a:srgbClr val="009FE3"/>
      </a:accent1>
      <a:accent2>
        <a:srgbClr val="93D5F6"/>
      </a:accent2>
      <a:accent3>
        <a:srgbClr val="45A6B2"/>
      </a:accent3>
      <a:accent4>
        <a:srgbClr val="9A1C57"/>
      </a:accent4>
      <a:accent5>
        <a:srgbClr val="EB5B25"/>
      </a:accent5>
      <a:accent6>
        <a:srgbClr val="B81178"/>
      </a:accent6>
      <a:hlink>
        <a:srgbClr val="005A6C"/>
      </a:hlink>
      <a:folHlink>
        <a:srgbClr val="64358C"/>
      </a:folHlink>
    </a:clrScheme>
    <a:fontScheme name="VHP4Safety">
      <a:majorFont>
        <a:latin typeface="Bree Rg"/>
        <a:ea typeface=""/>
        <a:cs typeface=""/>
      </a:majorFont>
      <a:minorFont>
        <a:latin typeface="Bree T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HP colorful">
  <a:themeElements>
    <a:clrScheme name="VHP4Safety">
      <a:dk1>
        <a:srgbClr val="29235C"/>
      </a:dk1>
      <a:lt1>
        <a:srgbClr val="EC007E"/>
      </a:lt1>
      <a:dk2>
        <a:srgbClr val="EC007E"/>
      </a:dk2>
      <a:lt2>
        <a:srgbClr val="307BBF"/>
      </a:lt2>
      <a:accent1>
        <a:srgbClr val="009FE3"/>
      </a:accent1>
      <a:accent2>
        <a:srgbClr val="93D5F6"/>
      </a:accent2>
      <a:accent3>
        <a:srgbClr val="45A6B2"/>
      </a:accent3>
      <a:accent4>
        <a:srgbClr val="9A1C57"/>
      </a:accent4>
      <a:accent5>
        <a:srgbClr val="EB5B25"/>
      </a:accent5>
      <a:accent6>
        <a:srgbClr val="B81178"/>
      </a:accent6>
      <a:hlink>
        <a:srgbClr val="005A6C"/>
      </a:hlink>
      <a:folHlink>
        <a:srgbClr val="64358C"/>
      </a:folHlink>
    </a:clrScheme>
    <a:fontScheme name="VHP4Safety">
      <a:majorFont>
        <a:latin typeface="Bree Rg"/>
        <a:ea typeface=""/>
        <a:cs typeface=""/>
      </a:majorFont>
      <a:minorFont>
        <a:latin typeface="Bree T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960ACB7111C64DB882066D7ADB6F8C" ma:contentTypeVersion="12" ma:contentTypeDescription="Create a new document." ma:contentTypeScope="" ma:versionID="e7cb9aa017325b5bbd80f9cf85fd4960">
  <xsd:schema xmlns:xsd="http://www.w3.org/2001/XMLSchema" xmlns:xs="http://www.w3.org/2001/XMLSchema" xmlns:p="http://schemas.microsoft.com/office/2006/metadata/properties" xmlns:ns2="2184524c-f8db-481f-81f4-afb1a4d0a68c" xmlns:ns3="6965ef5a-98c2-4976-9e1e-bc6458d0e33d" targetNamespace="http://schemas.microsoft.com/office/2006/metadata/properties" ma:root="true" ma:fieldsID="061b712a7df3d9d5475655d8e74771f6" ns2:_="" ns3:_="">
    <xsd:import namespace="2184524c-f8db-481f-81f4-afb1a4d0a68c"/>
    <xsd:import namespace="6965ef5a-98c2-4976-9e1e-bc6458d0e3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84524c-f8db-481f-81f4-afb1a4d0a6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5ef5a-98c2-4976-9e1e-bc6458d0e33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72B131-F039-44EE-81C7-E36F454EE84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965ef5a-98c2-4976-9e1e-bc6458d0e33d"/>
    <ds:schemaRef ds:uri="http://purl.org/dc/elements/1.1/"/>
    <ds:schemaRef ds:uri="http://schemas.microsoft.com/office/2006/metadata/properties"/>
    <ds:schemaRef ds:uri="2184524c-f8db-481f-81f4-afb1a4d0a68c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F9CF2AB-ACE5-48AE-9A31-78183E87A2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CA554D-CEB4-4188-914E-9E146CDBDE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84524c-f8db-481f-81f4-afb1a4d0a68c"/>
    <ds:schemaRef ds:uri="6965ef5a-98c2-4976-9e1e-bc6458d0e3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Thema1</Template>
  <TotalTime>10544</TotalTime>
  <Words>497</Words>
  <Application>Microsoft Office PowerPoint</Application>
  <PresentationFormat>Widescreen</PresentationFormat>
  <Paragraphs>122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Bree Rg</vt:lpstr>
      <vt:lpstr>Bree Th</vt:lpstr>
      <vt:lpstr>Wingdings</vt:lpstr>
      <vt:lpstr>VHP blue-tone</vt:lpstr>
      <vt:lpstr>VHP colorful</vt:lpstr>
      <vt:lpstr>Adverse Outcome Pathway</vt:lpstr>
      <vt:lpstr>Development of testing battery</vt:lpstr>
      <vt:lpstr>Regulation of TH in target cells</vt:lpstr>
      <vt:lpstr>Validation of cell models for TH uptake</vt:lpstr>
      <vt:lpstr>Uptake EDCS H4  </vt:lpstr>
      <vt:lpstr>Uptake EDCS MO3.13  </vt:lpstr>
      <vt:lpstr>Uptake EDCS SKNAS  </vt:lpstr>
      <vt:lpstr>EDCs inhibit uptake of thyroid hormone</vt:lpstr>
      <vt:lpstr>Regulation of TH in target cells</vt:lpstr>
      <vt:lpstr>Deiodinase assay (in vitro)</vt:lpstr>
      <vt:lpstr>PowerPoint Presentation</vt:lpstr>
      <vt:lpstr>PowerPoint Presentation</vt:lpstr>
      <vt:lpstr>Metabolism assay (intact cells)</vt:lpstr>
      <vt:lpstr>Metabolisme MO3.13</vt:lpstr>
      <vt:lpstr>Metabolisme SKNAS</vt:lpstr>
      <vt:lpstr>Whole-cell metabolism assay: oligodendrocyte example</vt:lpstr>
      <vt:lpstr>PowerPoint Presentation</vt:lpstr>
      <vt:lpstr>Regulation of TH in target cells</vt:lpstr>
      <vt:lpstr>Receptor activation: KLF9 expression</vt:lpstr>
      <vt:lpstr>Receptor activation: Silychristin</vt:lpstr>
      <vt:lpstr>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Riswijk, Q. van (Quinte)</dc:creator>
  <cp:lastModifiedBy>Nathalie Dierichs</cp:lastModifiedBy>
  <cp:revision>345</cp:revision>
  <dcterms:created xsi:type="dcterms:W3CDTF">2021-07-28T10:04:36Z</dcterms:created>
  <dcterms:modified xsi:type="dcterms:W3CDTF">2024-10-31T07:32:30Z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0x010100ED960ACB7111C64DB882066D7ADB6F8C</vt:lpwstr>
  </property>
</Properties>
</file>